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4" r:id="rId7"/>
    <p:sldId id="298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263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86" r:id="rId48"/>
    <p:sldId id="272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54" r:id="rId62"/>
    <p:sldId id="355" r:id="rId63"/>
    <p:sldId id="356" r:id="rId64"/>
    <p:sldId id="348" r:id="rId65"/>
    <p:sldId id="349" r:id="rId66"/>
    <p:sldId id="350" r:id="rId67"/>
    <p:sldId id="351" r:id="rId68"/>
    <p:sldId id="352" r:id="rId69"/>
    <p:sldId id="353" r:id="rId70"/>
    <p:sldId id="357" r:id="rId71"/>
    <p:sldId id="273" r:id="rId72"/>
    <p:sldId id="274" r:id="rId73"/>
    <p:sldId id="275" r:id="rId74"/>
    <p:sldId id="276" r:id="rId75"/>
    <p:sldId id="277" r:id="rId76"/>
    <p:sldId id="278" r:id="rId77"/>
    <p:sldId id="279" r:id="rId78"/>
    <p:sldId id="280" r:id="rId79"/>
    <p:sldId id="281" r:id="rId80"/>
    <p:sldId id="282" r:id="rId81"/>
    <p:sldId id="283" r:id="rId82"/>
    <p:sldId id="285" r:id="rId83"/>
    <p:sldId id="332" r:id="rId84"/>
    <p:sldId id="333" r:id="rId85"/>
    <p:sldId id="334" r:id="rId86"/>
    <p:sldId id="335" r:id="rId87"/>
    <p:sldId id="284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8DC845C-3C3E-4DF0-B446-7B13B028AD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4FDADD-DC1A-417F-A5AB-4B604E1E971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3" autoAdjust="0"/>
    <p:restoredTop sz="94640" autoAdjust="0"/>
  </p:normalViewPr>
  <p:slideViewPr>
    <p:cSldViewPr snapToGrid="0">
      <p:cViewPr>
        <p:scale>
          <a:sx n="99" d="100"/>
          <a:sy n="99" d="100"/>
        </p:scale>
        <p:origin x="-96" y="-408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35898852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0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83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561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63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073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07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65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43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689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964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625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980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502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80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142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931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375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818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32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534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33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48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778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248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275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474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415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02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550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799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06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566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12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724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3865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121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160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479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4889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84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6027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5916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2439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592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0328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0386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45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4379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437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4379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4379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3843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3196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2098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8182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36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4379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5123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558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775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0359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706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41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585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888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81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025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83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924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4293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8983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8044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049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574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35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625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9096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20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945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3368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0253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144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3763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4884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4623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0047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09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subTitle" idx="1"/>
          </p:nvPr>
        </p:nvSpPr>
        <p:spPr>
          <a:xfrm>
            <a:off x="2927625" y="1246310"/>
            <a:ext cx="3288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b="1"/>
              <a:t>테스트 결과서</a:t>
            </a:r>
            <a:endParaRPr b="1"/>
          </a:p>
        </p:txBody>
      </p:sp>
      <p:sp>
        <p:nvSpPr>
          <p:cNvPr id="55" name="Google Shape;55;p1"/>
          <p:cNvSpPr txBox="1"/>
          <p:nvPr/>
        </p:nvSpPr>
        <p:spPr>
          <a:xfrm>
            <a:off x="464484" y="3896896"/>
            <a:ext cx="29600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스마트 해법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온라인 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강의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사이트</a:t>
            </a:r>
            <a:endParaRPr dirty="0"/>
          </a:p>
        </p:txBody>
      </p:sp>
      <p:sp>
        <p:nvSpPr>
          <p:cNvPr id="56" name="Google Shape;56;p1"/>
          <p:cNvSpPr txBox="1"/>
          <p:nvPr/>
        </p:nvSpPr>
        <p:spPr>
          <a:xfrm>
            <a:off x="464484" y="3365907"/>
            <a:ext cx="29600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2023.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1"/>
          <p:cNvCxnSpPr/>
          <p:nvPr/>
        </p:nvCxnSpPr>
        <p:spPr>
          <a:xfrm>
            <a:off x="3152550" y="1968750"/>
            <a:ext cx="283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"/>
          <p:cNvCxnSpPr/>
          <p:nvPr/>
        </p:nvCxnSpPr>
        <p:spPr>
          <a:xfrm>
            <a:off x="3152625" y="1170100"/>
            <a:ext cx="283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602353479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                                                                                 로그인 성공 시 상단에 로그인한 </a:t>
                      </a:r>
                      <a:r>
                        <a:rPr lang="ko-KR" altLang="en-US" sz="1000" dirty="0" err="1"/>
                        <a:t>회원아이디</a:t>
                      </a:r>
                      <a:r>
                        <a:rPr lang="ko-KR" altLang="en-US" sz="1000" dirty="0"/>
                        <a:t> 출력</a:t>
                      </a: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268846235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CUS-0</a:t>
                      </a:r>
                      <a:r>
                        <a:rPr lang="en-US" altLang="ko-KR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소셜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Google Shape;79;p4">
            <a:extLst>
              <a:ext uri="{FF2B5EF4-FFF2-40B4-BE49-F238E27FC236}">
                <a16:creationId xmlns:a16="http://schemas.microsoft.com/office/drawing/2014/main" xmlns="" id="{7FDAD6E7-DFDF-CDF4-5DF4-D98586FF94EF}"/>
              </a:ext>
            </a:extLst>
          </p:cNvPr>
          <p:cNvSpPr txBox="1"/>
          <p:nvPr/>
        </p:nvSpPr>
        <p:spPr>
          <a:xfrm>
            <a:off x="2776513" y="2946276"/>
            <a:ext cx="3334941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A21F5E-A546-1761-27CE-064B7297E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66" y="1654157"/>
            <a:ext cx="2696850" cy="3179099"/>
          </a:xfrm>
          <a:prstGeom prst="rect">
            <a:avLst/>
          </a:prstGeom>
        </p:spPr>
      </p:pic>
      <p:sp>
        <p:nvSpPr>
          <p:cNvPr id="9" name="실행 단추: 비어 있음 8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C7A1D72-5085-B7C9-AE10-7EA34C59463F}"/>
              </a:ext>
            </a:extLst>
          </p:cNvPr>
          <p:cNvSpPr/>
          <p:nvPr/>
        </p:nvSpPr>
        <p:spPr>
          <a:xfrm>
            <a:off x="2482850" y="4203700"/>
            <a:ext cx="381000" cy="412750"/>
          </a:xfrm>
          <a:prstGeom prst="actionButtonBlank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9F51C34-0E7A-56F3-464A-C2B2061C3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772" y="1599504"/>
            <a:ext cx="2246703" cy="232232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D940AF98-FC84-B3CF-1BB1-5F71F40CF539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flipV="1">
            <a:off x="2863850" y="2760668"/>
            <a:ext cx="1304922" cy="1649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2B16149-5B46-170F-A719-CB082F9AB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828" y="4284883"/>
            <a:ext cx="1165622" cy="5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323685392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828233447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CUS-0</a:t>
                      </a:r>
                      <a:r>
                        <a:rPr lang="en-US" altLang="ko-KR" sz="1000" u="none" strike="noStrike" cap="none" dirty="0"/>
                        <a:t>4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로그아웃 시도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ADF4D5-8276-16EF-AED1-2E5075EA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68" y="1723907"/>
            <a:ext cx="4115374" cy="8478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3D51521-2CB9-B53D-4ABE-A446090EF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62" y="2788543"/>
            <a:ext cx="3336816" cy="989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9CF2EB6-1E87-C04F-4D05-AA1FF4607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195" y="3910199"/>
            <a:ext cx="3743847" cy="9335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A0B08519-8B13-110A-7949-D5822FB3D00C}"/>
              </a:ext>
            </a:extLst>
          </p:cNvPr>
          <p:cNvCxnSpPr/>
          <p:nvPr/>
        </p:nvCxnSpPr>
        <p:spPr>
          <a:xfrm>
            <a:off x="4451350" y="2571750"/>
            <a:ext cx="0" cy="13420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22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565486669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기존에 존재하는 아이디와 중복일 경우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75464522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CUS-0</a:t>
                      </a:r>
                      <a:r>
                        <a:rPr lang="en-US" altLang="ko-KR" sz="1000" u="none" strike="noStrike" cap="none" dirty="0"/>
                        <a:t>5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회원가입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 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아이디 중복체크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DF247B3-65A1-4BF5-0543-6FA5AA9F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59" y="1930400"/>
            <a:ext cx="4855042" cy="11757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394D5F4-10DE-2222-BFC0-EF207E2C4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759" y="3515589"/>
            <a:ext cx="4807880" cy="1058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C949AA-C7C8-0B1E-3DDB-91A6E3E5DD0A}"/>
              </a:ext>
            </a:extLst>
          </p:cNvPr>
          <p:cNvSpPr txBox="1"/>
          <p:nvPr/>
        </p:nvSpPr>
        <p:spPr>
          <a:xfrm>
            <a:off x="2660279" y="323215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기존에 존재하는 아이디와 중복이 아닐 경우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75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753756284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634292251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CUS-0</a:t>
                      </a:r>
                      <a:r>
                        <a:rPr lang="en-US" altLang="ko-KR" sz="1000" u="none" strike="noStrike" cap="none" dirty="0"/>
                        <a:t>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회원가입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</a:rPr>
                        <a:t>필수 정보 누락하여 회원가입 시도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4768CE1-522D-65D6-7DEF-9AA31D1A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43" y="2327151"/>
            <a:ext cx="5539874" cy="145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4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298641408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471367272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CUS-0</a:t>
                      </a:r>
                      <a:r>
                        <a:rPr lang="en-US" altLang="ko-KR" sz="1000" u="none" strike="noStrike" cap="none" dirty="0"/>
                        <a:t>7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회원가입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올바른 정보로 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B222D6-7D6F-7F85-56E1-BA62AE3FF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6" y="1751456"/>
            <a:ext cx="44481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07B0CD1-B8AC-5721-F90D-95529F012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639" y="4026661"/>
            <a:ext cx="5450411" cy="207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4A184C5-511C-1DF0-B0A7-1160C4E2F4EE}"/>
              </a:ext>
            </a:extLst>
          </p:cNvPr>
          <p:cNvSpPr txBox="1"/>
          <p:nvPr/>
        </p:nvSpPr>
        <p:spPr>
          <a:xfrm>
            <a:off x="1172638" y="3718884"/>
            <a:ext cx="3961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신규회원 정보 </a:t>
            </a:r>
            <a:r>
              <a:rPr lang="en-US" altLang="ko-KR" dirty="0"/>
              <a:t>insert </a:t>
            </a:r>
            <a:r>
              <a:rPr lang="ko-KR" altLang="en-US" dirty="0"/>
              <a:t>됨 </a:t>
            </a:r>
            <a:r>
              <a:rPr lang="en-US" altLang="ko-KR" dirty="0"/>
              <a:t>(</a:t>
            </a:r>
            <a:r>
              <a:rPr lang="ko-KR" altLang="en-US" dirty="0"/>
              <a:t>비밀번호 암호화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17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003036734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914510920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CUS-0</a:t>
                      </a:r>
                      <a:r>
                        <a:rPr lang="en-US" altLang="ko-KR" sz="1000" u="none" strike="noStrike" cap="none" dirty="0"/>
                        <a:t>8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소셜 회원가입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네이버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9D15F24-2B63-024B-B0AA-FB17AD851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67" y="1601792"/>
            <a:ext cx="2575483" cy="26326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81D8BF5-4616-70D5-082B-79690D613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468" y="4152904"/>
            <a:ext cx="4670982" cy="813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B605A00-EAF8-E3BD-E937-1210D3AE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860" y="2184082"/>
            <a:ext cx="2428296" cy="7007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306DD62-A158-9866-4D17-385D80B8D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934" y="3577561"/>
            <a:ext cx="3718832" cy="20960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62CCDC1E-7F61-436D-4ACF-F98009DAB217}"/>
              </a:ext>
            </a:extLst>
          </p:cNvPr>
          <p:cNvCxnSpPr>
            <a:cxnSpLocks/>
          </p:cNvCxnSpPr>
          <p:nvPr/>
        </p:nvCxnSpPr>
        <p:spPr>
          <a:xfrm>
            <a:off x="3905250" y="2599396"/>
            <a:ext cx="336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1802785F-ADE8-8BB5-3033-0B4ED96A6939}"/>
              </a:ext>
            </a:extLst>
          </p:cNvPr>
          <p:cNvCxnSpPr>
            <a:cxnSpLocks/>
          </p:cNvCxnSpPr>
          <p:nvPr/>
        </p:nvCxnSpPr>
        <p:spPr>
          <a:xfrm>
            <a:off x="4394200" y="2884841"/>
            <a:ext cx="0" cy="63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51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77880751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17786860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CUS-0</a:t>
                      </a:r>
                      <a:r>
                        <a:rPr lang="en-US" altLang="ko-KR" sz="1000" u="none" strike="noStrike" cap="none" dirty="0"/>
                        <a:t>9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최초 가입시 등록한 아이디는 변경 불가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63673D-E50B-307B-C231-07B2D6151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47" y="2226163"/>
            <a:ext cx="4361204" cy="2388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DEAC4C-6CB4-1BDE-3019-96C8D5FE2FC0}"/>
              </a:ext>
            </a:extLst>
          </p:cNvPr>
          <p:cNvSpPr txBox="1"/>
          <p:nvPr/>
        </p:nvSpPr>
        <p:spPr>
          <a:xfrm>
            <a:off x="1651680" y="1847709"/>
            <a:ext cx="365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아이디는 오직 읽을 수만 있다 </a:t>
            </a:r>
            <a:r>
              <a:rPr lang="en-US" altLang="ko-KR" dirty="0"/>
              <a:t>(</a:t>
            </a:r>
            <a:r>
              <a:rPr lang="ko-KR" altLang="en-US" dirty="0"/>
              <a:t>수정 </a:t>
            </a:r>
            <a:r>
              <a:rPr lang="ko-KR" altLang="en-US" dirty="0" err="1"/>
              <a:t>막아놈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25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845101404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790545919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CUS-</a:t>
                      </a:r>
                      <a:r>
                        <a:rPr lang="en-US" altLang="ko-KR" sz="1000" u="none" strike="noStrike" cap="none" dirty="0"/>
                        <a:t>10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기존 정보 불러오기 및 정보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6676C77-CF20-0ADA-7048-619B43EA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43" y="1521328"/>
            <a:ext cx="2269658" cy="3361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3B9A897-77BE-9EDA-65F3-8F2F7063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2805744"/>
            <a:ext cx="3086541" cy="9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4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299028265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669020055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LEC</a:t>
                      </a:r>
                      <a:r>
                        <a:rPr lang="ko-KR" sz="1000" u="none" strike="noStrike" cap="none" dirty="0"/>
                        <a:t>-01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강의목록확인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xmlns="" id="{CDD52A20-230E-C10E-C30C-29D9CB9B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87" y="1668162"/>
            <a:ext cx="4335502" cy="31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31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576295040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LEC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2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강의 검색 확인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xmlns="" id="{1C6B7089-A995-1B28-EBDB-E8445171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80" y="2338817"/>
            <a:ext cx="4572000" cy="22223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5D1A482-653C-5185-2E22-71F65E829B13}"/>
              </a:ext>
            </a:extLst>
          </p:cNvPr>
          <p:cNvSpPr/>
          <p:nvPr/>
        </p:nvSpPr>
        <p:spPr>
          <a:xfrm>
            <a:off x="5143500" y="2667000"/>
            <a:ext cx="99060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8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subTitle" idx="1"/>
          </p:nvPr>
        </p:nvSpPr>
        <p:spPr>
          <a:xfrm>
            <a:off x="392700" y="1530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b="1" dirty="0"/>
              <a:t>문서이력</a:t>
            </a:r>
            <a:endParaRPr b="1" dirty="0"/>
          </a:p>
        </p:txBody>
      </p:sp>
      <p:graphicFrame>
        <p:nvGraphicFramePr>
          <p:cNvPr id="64" name="Google Shape;64;p2"/>
          <p:cNvGraphicFramePr/>
          <p:nvPr>
            <p:extLst>
              <p:ext uri="{D42A27DB-BD31-4B8C-83A1-F6EECF244321}">
                <p14:modId xmlns:p14="http://schemas.microsoft.com/office/powerpoint/2010/main" val="2700795530"/>
              </p:ext>
            </p:extLst>
          </p:nvPr>
        </p:nvGraphicFramePr>
        <p:xfrm>
          <a:off x="600075" y="855978"/>
          <a:ext cx="8058150" cy="2595950"/>
        </p:xfrm>
        <a:graphic>
          <a:graphicData uri="http://schemas.openxmlformats.org/drawingml/2006/table">
            <a:tbl>
              <a:tblPr firstRow="1" bandRow="1">
                <a:noFill/>
                <a:tableStyleId>{7C4FDADD-DC1A-417F-A5AB-4B604E1E9717}</a:tableStyleId>
              </a:tblPr>
              <a:tblGrid>
                <a:gridCol w="6837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27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722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64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64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6483">
                  <a:extLst>
                    <a:ext uri="{9D8B030D-6E8A-4147-A177-3AD203B41FA5}">
                      <a16:colId xmlns:a16="http://schemas.microsoft.com/office/drawing/2014/main" xmlns="" val="1606902556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버전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/>
                        <a:t>작성일자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/>
                        <a:t>변동내역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작성자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검토자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승인자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1.0</a:t>
                      </a:r>
                      <a:r>
                        <a:rPr lang="en-US" altLang="ko-KR" sz="1100" u="none" strike="noStrike" cap="none" dirty="0"/>
                        <a:t>.0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2023.</a:t>
                      </a:r>
                      <a:r>
                        <a:rPr lang="en-US" altLang="ko-KR" sz="1100" u="none" strike="noStrike" cap="none" dirty="0"/>
                        <a:t>10</a:t>
                      </a:r>
                      <a:r>
                        <a:rPr lang="ko-KR" sz="1100" u="none" strike="noStrike" cap="none" dirty="0"/>
                        <a:t>.</a:t>
                      </a:r>
                      <a:r>
                        <a:rPr lang="en-US" altLang="ko-KR" sz="1100" u="none" strike="noStrike" cap="none" dirty="0"/>
                        <a:t>19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최초 작성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err="1"/>
                        <a:t>백준철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err="1"/>
                        <a:t>박진권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err="1"/>
                        <a:t>구예진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1.1.0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 smtClean="0"/>
                        <a:t>2023.10.22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/>
                        <a:t>테스트 항목 추가 및 테스트 결과 작성</a:t>
                      </a:r>
                      <a:endParaRPr lang="en-US" altLang="ko-KR"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/>
                        <a:t>오세훈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err="1"/>
                        <a:t>신승원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백준철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u="none" strike="noStrike" cap="none" dirty="0"/>
                        <a:t>1.2.0</a:t>
                      </a:r>
                      <a:endParaRPr lang="ko-KR" altLang="en-US"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cap="none" dirty="0" smtClean="0"/>
                        <a:t>2023.10.22</a:t>
                      </a:r>
                      <a:endParaRPr lang="en-US" altLang="ko-KR"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테스트 항목 추가 및 테스트 결과 작성</a:t>
                      </a:r>
                      <a:endParaRPr lang="en-US" altLang="ko-KR"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박진권</a:t>
                      </a:r>
                      <a:endParaRPr lang="en-US" altLang="ko-KR" sz="1100" u="none" strike="noStrike" cap="none" dirty="0" smtClean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백준철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신승원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1.3.0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u="none" strike="noStrike" cap="none" dirty="0" smtClean="0"/>
                        <a:t>2023.10.23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테스트 항목 추가 및 테스트 결과 작성</a:t>
                      </a:r>
                      <a:endParaRPr lang="en-US" altLang="ko-KR"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신승원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err="1" smtClean="0"/>
                        <a:t>구예진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오세훈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1.3.1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u="none" strike="noStrike" cap="none" dirty="0"/>
                        <a:t>2023.10.23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테스트 항목 추가 및 테스트 결과 작성</a:t>
                      </a:r>
                      <a:endParaRPr lang="en-US" altLang="ko-KR"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err="1" smtClean="0"/>
                        <a:t>구예진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오세훈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/>
                        <a:t>박진권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100" u="none" strike="noStrike" cap="none" dirty="0" smtClean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5" name="Google Shape;65;p2"/>
          <p:cNvSpPr txBox="1"/>
          <p:nvPr/>
        </p:nvSpPr>
        <p:spPr>
          <a:xfrm>
            <a:off x="536201" y="3538351"/>
            <a:ext cx="81220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변경 관리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 문서는 프로젝트 관리 조직만이 변경할 수 있으며, 관련자의 협의결과 동의한 사항에 대하여 수정이 이루어져야 합니다.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536201" y="4546319"/>
            <a:ext cx="812202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열람 대상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관리조직에 관련된 인원은 문서를 열람할 수 있습니다.</a:t>
            </a:r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536201" y="3969238"/>
            <a:ext cx="812202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변경 승인</a:t>
            </a:r>
            <a:r>
              <a:rPr 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문서의 변경은 형식의 변경이나 사소한 내용의 경우 승인을 필요로 하지 않습니다. 하지만 중요한 내용의 변경은 반드시 프로젝트 관리 조직의 협의 및 승인을 거쳐 이루어집니다.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902786209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444398422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LEC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장바구니 확인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xmlns="" id="{4F41A47D-39AD-6F1F-044D-822DEBE9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2571750"/>
            <a:ext cx="5048251" cy="141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2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790052985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121352883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LEC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4-01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좋아요 버튼을 누를 경우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xmlns="" id="{81ED94AB-FA3B-A650-AEF8-8CD80460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00" y="1892441"/>
            <a:ext cx="2338700" cy="24131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BFE64A1-28ED-EB81-71CA-547FAA5CC7D9}"/>
              </a:ext>
            </a:extLst>
          </p:cNvPr>
          <p:cNvSpPr/>
          <p:nvPr/>
        </p:nvSpPr>
        <p:spPr>
          <a:xfrm>
            <a:off x="4286250" y="3667125"/>
            <a:ext cx="28575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7E6651B-C327-BD4F-2984-210183325781}"/>
              </a:ext>
            </a:extLst>
          </p:cNvPr>
          <p:cNvSpPr/>
          <p:nvPr/>
        </p:nvSpPr>
        <p:spPr>
          <a:xfrm>
            <a:off x="4286250" y="2200275"/>
            <a:ext cx="28575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15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454223464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LEC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4-02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회원의 좋아요 목록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E631ED75-D344-3C2A-0336-54D4CC30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80" y="1916863"/>
            <a:ext cx="4677364" cy="23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271902201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LEC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5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수강 신청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xmlns="" id="{4757BFDA-31CA-39C5-DD32-550E08FD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128" y="1734620"/>
            <a:ext cx="2738244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259181230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LEC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강의 상세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인간의 얼굴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DCD6AAB7-A894-A898-FA93-481CFF90D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18" y="1645505"/>
            <a:ext cx="2582182" cy="32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2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863791112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LEC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7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강의 등록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xmlns="" id="{FE83A031-A537-8EAC-8F77-C4BC58A9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80" y="1553314"/>
            <a:ext cx="3080962" cy="33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3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98689908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LEC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8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강의 수정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BABC81B0-C4EE-4F06-D458-A2864494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678926"/>
            <a:ext cx="2512248" cy="31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8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4184914419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REV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후기 작성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 descr="텍스트, 라인, 폰트, 스크린샷이(가) 표시된 사진&#10;&#10;자동 생성된 설명">
            <a:extLst>
              <a:ext uri="{FF2B5EF4-FFF2-40B4-BE49-F238E27FC236}">
                <a16:creationId xmlns:a16="http://schemas.microsoft.com/office/drawing/2014/main" xmlns="" id="{2730D057-AECA-4C2D-C619-511D850D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39" y="2571750"/>
            <a:ext cx="5257801" cy="12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5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175315453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REV-02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후기 삭제 확인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E38BC8F-A407-8B24-7EB5-6FB47FDE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60" y="1532801"/>
            <a:ext cx="4109040" cy="1666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AC7BD72-976C-8DD8-867C-E9AF64EA0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490" y="3466617"/>
            <a:ext cx="4792980" cy="9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548641516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REV-03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후기 수정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 descr="스크린샷, 텍스트, 직사각형, 라인이(가) 표시된 사진&#10;&#10;자동 생성된 설명">
            <a:extLst>
              <a:ext uri="{FF2B5EF4-FFF2-40B4-BE49-F238E27FC236}">
                <a16:creationId xmlns:a16="http://schemas.microsoft.com/office/drawing/2014/main" xmlns="" id="{A1E7537F-314F-3355-0F17-39D11FED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2032772"/>
            <a:ext cx="5646418" cy="242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16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352200" y="209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b="1"/>
              <a:t>목차</a:t>
            </a:r>
            <a:endParaRPr b="1"/>
          </a:p>
        </p:txBody>
      </p:sp>
      <p:sp>
        <p:nvSpPr>
          <p:cNvPr id="73" name="Google Shape;73;p3"/>
          <p:cNvSpPr txBox="1"/>
          <p:nvPr/>
        </p:nvSpPr>
        <p:spPr>
          <a:xfrm>
            <a:off x="3649187" y="1613825"/>
            <a:ext cx="1845625" cy="1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 항목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632137585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REV-04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후기 신고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xmlns="" id="{97CBC72C-9F16-596A-F713-B09DCAC7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39" y="2231169"/>
            <a:ext cx="5326381" cy="18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3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010647716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REV-05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후기 신고 내역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9A819B85-2F01-688B-59A4-462365AF6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19" y="2075706"/>
            <a:ext cx="5340003" cy="2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794762309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633743071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INS</a:t>
                      </a:r>
                      <a:r>
                        <a:rPr lang="ko-KR" sz="1000" u="none" strike="noStrike" cap="none" dirty="0"/>
                        <a:t>-01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과목별 선생님 목록 확인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2BA0434-F422-5CC0-B213-D558946E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30" y="1787646"/>
            <a:ext cx="4694584" cy="2656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3552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521494611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974743739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INS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2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선생님별 상세 페이지 접속 확인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DC5DB3-F716-0EFA-6B57-7EE5E09BD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62"/>
          <a:stretch/>
        </p:blipFill>
        <p:spPr>
          <a:xfrm>
            <a:off x="1493750" y="1614071"/>
            <a:ext cx="4607857" cy="23292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355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761533453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784629732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INS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선생님별 하위 게시판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4FDB4E7-F722-4F3C-B595-474CC01E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746503"/>
            <a:ext cx="5534025" cy="21225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557492-0407-B60A-DE63-DE864AC501EA}"/>
              </a:ext>
            </a:extLst>
          </p:cNvPr>
          <p:cNvSpPr txBox="1"/>
          <p:nvPr/>
        </p:nvSpPr>
        <p:spPr>
          <a:xfrm>
            <a:off x="2514600" y="4303395"/>
            <a:ext cx="335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‘</a:t>
            </a:r>
            <a:r>
              <a:rPr lang="ko-KR" altLang="en-US" sz="1050" dirty="0"/>
              <a:t>강의 목록</a:t>
            </a:r>
            <a:r>
              <a:rPr lang="en-US" altLang="ko-KR" sz="1050" dirty="0"/>
              <a:t>’</a:t>
            </a:r>
            <a:r>
              <a:rPr lang="ko-KR" altLang="en-US" sz="1050" dirty="0"/>
              <a:t> 메뉴 접속 확인</a:t>
            </a:r>
          </a:p>
        </p:txBody>
      </p:sp>
    </p:spTree>
    <p:extLst>
      <p:ext uri="{BB962C8B-B14F-4D97-AF65-F5344CB8AC3E}">
        <p14:creationId xmlns:p14="http://schemas.microsoft.com/office/powerpoint/2010/main" val="156380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178527296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565099214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INS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선생님별 하위 게시판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557492-0407-B60A-DE63-DE864AC501EA}"/>
              </a:ext>
            </a:extLst>
          </p:cNvPr>
          <p:cNvSpPr txBox="1"/>
          <p:nvPr/>
        </p:nvSpPr>
        <p:spPr>
          <a:xfrm>
            <a:off x="2895600" y="4392395"/>
            <a:ext cx="3352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‘</a:t>
            </a:r>
            <a:r>
              <a:rPr lang="ko-KR" altLang="en-US" sz="1050" dirty="0"/>
              <a:t>공지</a:t>
            </a:r>
            <a:r>
              <a:rPr lang="en-US" altLang="ko-KR" sz="1050" dirty="0"/>
              <a:t>’</a:t>
            </a:r>
            <a:r>
              <a:rPr lang="ko-KR" altLang="en-US" sz="1050" dirty="0"/>
              <a:t> 메뉴 접속 확인</a:t>
            </a:r>
            <a:endParaRPr lang="en-US" altLang="ko-KR" sz="1050" dirty="0"/>
          </a:p>
          <a:p>
            <a:r>
              <a:rPr lang="en-US" altLang="ko-KR" sz="1050" dirty="0"/>
              <a:t>     </a:t>
            </a:r>
            <a:r>
              <a:rPr lang="ko-KR" altLang="en-US" sz="1050" dirty="0"/>
              <a:t>글쓰기는 선생님 본인만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7E8F9B0-EF90-D99D-C3AD-3933E25C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1820384"/>
            <a:ext cx="5133975" cy="20761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591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843318845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INS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선생님별 하위 게시판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(3)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557492-0407-B60A-DE63-DE864AC501EA}"/>
              </a:ext>
            </a:extLst>
          </p:cNvPr>
          <p:cNvSpPr txBox="1"/>
          <p:nvPr/>
        </p:nvSpPr>
        <p:spPr>
          <a:xfrm>
            <a:off x="2990850" y="4410520"/>
            <a:ext cx="335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‘QNA’</a:t>
            </a:r>
            <a:r>
              <a:rPr lang="ko-KR" altLang="en-US" sz="1050" dirty="0"/>
              <a:t> 메뉴 접속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767EFD-A29D-1CD5-EF3E-E7D2B1C3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66" y="1825974"/>
            <a:ext cx="5217684" cy="20012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0443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586860589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INS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선생님별 하위 게시판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(4)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557492-0407-B60A-DE63-DE864AC501EA}"/>
              </a:ext>
            </a:extLst>
          </p:cNvPr>
          <p:cNvSpPr txBox="1"/>
          <p:nvPr/>
        </p:nvSpPr>
        <p:spPr>
          <a:xfrm>
            <a:off x="2733675" y="4333440"/>
            <a:ext cx="335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‘</a:t>
            </a:r>
            <a:r>
              <a:rPr lang="ko-KR" altLang="en-US" sz="1050" dirty="0"/>
              <a:t>강의 목록</a:t>
            </a:r>
            <a:r>
              <a:rPr lang="en-US" altLang="ko-KR" sz="1050" dirty="0"/>
              <a:t>’</a:t>
            </a:r>
            <a:r>
              <a:rPr lang="ko-KR" altLang="en-US" sz="1050" dirty="0"/>
              <a:t> 메뉴 접속 확인 및 글쓰기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107AE13-7399-B66A-8012-378227832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0" r="3041"/>
          <a:stretch/>
        </p:blipFill>
        <p:spPr>
          <a:xfrm>
            <a:off x="3905250" y="1746633"/>
            <a:ext cx="2809875" cy="23992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BD66252-BBA8-FABD-F0B7-19CFCB50B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42" y="2129451"/>
            <a:ext cx="2889833" cy="1367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3354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023264669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INS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선생님별 하위 게시판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(5)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557492-0407-B60A-DE63-DE864AC501EA}"/>
              </a:ext>
            </a:extLst>
          </p:cNvPr>
          <p:cNvSpPr txBox="1"/>
          <p:nvPr/>
        </p:nvSpPr>
        <p:spPr>
          <a:xfrm>
            <a:off x="2895600" y="4341220"/>
            <a:ext cx="3352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‘</a:t>
            </a:r>
            <a:r>
              <a:rPr lang="ko-KR" altLang="en-US" sz="1050" dirty="0"/>
              <a:t>후기</a:t>
            </a:r>
            <a:r>
              <a:rPr lang="en-US" altLang="ko-KR" sz="1050" dirty="0"/>
              <a:t>’</a:t>
            </a:r>
            <a:r>
              <a:rPr lang="ko-KR" altLang="en-US" sz="1050" dirty="0"/>
              <a:t> 메뉴 접속 확인</a:t>
            </a: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     </a:t>
            </a:r>
            <a:r>
              <a:rPr lang="ko-KR" altLang="en-US" sz="1050" dirty="0"/>
              <a:t>해당 선생님에</a:t>
            </a:r>
            <a:r>
              <a:rPr lang="en-US" altLang="ko-KR" sz="1050" dirty="0"/>
              <a:t> </a:t>
            </a:r>
            <a:r>
              <a:rPr lang="ko-KR" altLang="en-US" sz="1050" dirty="0"/>
              <a:t>대한 후기만 나열</a:t>
            </a:r>
            <a:endParaRPr lang="en-US" altLang="ko-KR" sz="1050" dirty="0"/>
          </a:p>
          <a:p>
            <a:endParaRPr lang="ko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41CEC7-B7FC-6D88-800B-EDEB49D4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869658"/>
            <a:ext cx="5324475" cy="21532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2309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523513158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-01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자유게시판 글 목록 확인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4474" y="1747119"/>
            <a:ext cx="4314403" cy="13672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38030" y="3267977"/>
            <a:ext cx="4479069" cy="1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subTitle" idx="1"/>
          </p:nvPr>
        </p:nvSpPr>
        <p:spPr>
          <a:xfrm>
            <a:off x="311700" y="1206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테스트 항목</a:t>
            </a:r>
            <a:endParaRPr/>
          </a:p>
        </p:txBody>
      </p:sp>
      <p:sp>
        <p:nvSpPr>
          <p:cNvPr id="5" name="Google Shape;79;p4"/>
          <p:cNvSpPr txBox="1"/>
          <p:nvPr/>
        </p:nvSpPr>
        <p:spPr>
          <a:xfrm>
            <a:off x="307659" y="556012"/>
            <a:ext cx="28269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 목록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934761"/>
              </p:ext>
            </p:extLst>
          </p:nvPr>
        </p:nvGraphicFramePr>
        <p:xfrm>
          <a:off x="307659" y="904012"/>
          <a:ext cx="8521701" cy="3521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640"/>
                <a:gridCol w="719131"/>
                <a:gridCol w="1236905"/>
                <a:gridCol w="532499"/>
                <a:gridCol w="1328286"/>
                <a:gridCol w="3606048"/>
                <a:gridCol w="834192"/>
              </a:tblGrid>
              <a:tr h="819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No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대 항 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중 항 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시험번호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시험항목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검증방안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비고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올바른 정보로 로그인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 후 메인 페이지 또는 사용자 대시보드로 리다이렉트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잘못된 정보로 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오류 메시지 출력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소셜 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네이버 소셜 로그인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로그아웃 시도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상단 메뉴바에서 로그인시 확인 가능한 메뉴 존재 유무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회원가입 </a:t>
                      </a:r>
                      <a:r>
                        <a:rPr lang="en-US" altLang="ko-KR" sz="800" u="none" strike="noStrike">
                          <a:effectLst/>
                        </a:rPr>
                        <a:t>- </a:t>
                      </a:r>
                      <a:r>
                        <a:rPr lang="ko-KR" altLang="en-US" sz="800" u="none" strike="noStrike">
                          <a:effectLst/>
                        </a:rPr>
                        <a:t>아이디 중복체크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이미 사용중인 아이디 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필수 정보 누락하여 회원가입 시도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오류 메시지 출력 및 회원가입 불가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올바른 정보로 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회원가입 완료 메시지 및 로그인 페이지로 리다이렉트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소셜 회원가입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네이버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네이버 계정으로 소셜 회원가입 시도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회원정보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최초 가입시 등록한 아이디는 변경 불가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아이디 입력란 수정 가능 여부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회원정보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CUS-10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기존 정보 불러오기 및 정보 변경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변경사항 저장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마이페이지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강의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LEC-01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전체 강의 나열되는지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LEC-02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검색 및 정렬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입력한 검색어에 맞게 강의가 검색되는지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장바구니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LEC-03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장바구니 버튼 동작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 여부와 장바구니에 해당 강의 존재 여부에 따라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좋아요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LEC-04-01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좋아요 버튼 동작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동작에 따른 버튼 이미지 변경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좋아요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LEC-04-02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 좋아요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좋아요 버튼을 누른 강의 목록 보기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LEC-05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 버튼 동작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 여부에 따른 알림창 및 페이지 이동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LEC-06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상세 정보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목록에서 클릭한 강의와 동일한 강의 상세 페이지로 이동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LEC-07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등록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강의가 옳바르게 등록되는지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LEC-08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등록된 강의 정보 수정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강의가 옳바르게 수정되는지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631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후기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후기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REV-01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후기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수강자만 후기 작성 정상적으로 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후기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REV-02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후기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작성자 및 관리자만 해당 후기 삭제할 수 있는지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후기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REV-03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후기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회원이 작성한 후기가 정상적으로 수정 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후기 신고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REV-04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후기 신고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작성자 및 관리자만 해당 후기를 신고 할 수 있는지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후기 신고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REV-05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후기 신고 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관리자만 신고된 후기 내역을 볼 수 있는지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게시글 작성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0995" y="1563449"/>
            <a:ext cx="3960735" cy="158584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54684" y="3273479"/>
            <a:ext cx="4501718" cy="14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03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게시글의 댓글 작성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0460" y="1624977"/>
            <a:ext cx="5338624" cy="1524948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6057" y="3849561"/>
            <a:ext cx="5283138" cy="503033"/>
          </a:xfrm>
          <a:prstGeom prst="rect">
            <a:avLst/>
          </a:prstGeom>
        </p:spPr>
      </p:pic>
      <p:cxnSp>
        <p:nvCxnSpPr>
          <p:cNvPr id="98" name="화살표 97"/>
          <p:cNvCxnSpPr/>
          <p:nvPr/>
        </p:nvCxnSpPr>
        <p:spPr>
          <a:xfrm rot="16200000" flipH="1" flipV="1">
            <a:off x="3013787" y="2971705"/>
            <a:ext cx="1516601" cy="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2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게시글 추천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3580" y="1788470"/>
            <a:ext cx="4700541" cy="2435192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36197" y="4466906"/>
            <a:ext cx="579967" cy="272360"/>
          </a:xfrm>
          <a:prstGeom prst="rect">
            <a:avLst/>
          </a:prstGeom>
        </p:spPr>
      </p:pic>
      <p:cxnSp>
        <p:nvCxnSpPr>
          <p:cNvPr id="96" name="화살표 95"/>
          <p:cNvCxnSpPr/>
          <p:nvPr/>
        </p:nvCxnSpPr>
        <p:spPr>
          <a:xfrm>
            <a:off x="5376540" y="4247872"/>
            <a:ext cx="328288" cy="2543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065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게시글 신고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0149" y="1712975"/>
            <a:ext cx="3729545" cy="1954005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7029" y="3122486"/>
            <a:ext cx="2474551" cy="1738052"/>
          </a:xfrm>
          <a:prstGeom prst="rect">
            <a:avLst/>
          </a:prstGeom>
        </p:spPr>
      </p:pic>
      <p:cxnSp>
        <p:nvCxnSpPr>
          <p:cNvPr id="96" name="화살표 95"/>
          <p:cNvCxnSpPr>
            <a:endCxn id="95" idx="3"/>
          </p:cNvCxnSpPr>
          <p:nvPr/>
        </p:nvCxnSpPr>
        <p:spPr>
          <a:xfrm rot="10800000" flipV="1">
            <a:off x="3691581" y="3600553"/>
            <a:ext cx="2771547" cy="3909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9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자유게시판 블라인드 처리 확인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3581" y="2182495"/>
            <a:ext cx="5449594" cy="1785487"/>
          </a:xfrm>
          <a:prstGeom prst="rect">
            <a:avLst/>
          </a:prstGeom>
        </p:spPr>
      </p:pic>
      <p:sp>
        <p:nvSpPr>
          <p:cNvPr id="95" name="가로 글상자 94"/>
          <p:cNvSpPr txBox="1"/>
          <p:nvPr/>
        </p:nvSpPr>
        <p:spPr>
          <a:xfrm>
            <a:off x="1497182" y="4206259"/>
            <a:ext cx="4651530" cy="297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건 이상 신고된 게시글 블라인드 처리된다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60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자유게시판 블라인드 처리 해제 확인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4224" y="1761496"/>
            <a:ext cx="5565189" cy="117662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7599" y="3239570"/>
            <a:ext cx="5758159" cy="823799"/>
          </a:xfrm>
          <a:prstGeom prst="rect">
            <a:avLst/>
          </a:prstGeom>
        </p:spPr>
      </p:pic>
      <p:sp>
        <p:nvSpPr>
          <p:cNvPr id="96" name="가로 글상자 95"/>
          <p:cNvSpPr txBox="1"/>
          <p:nvPr/>
        </p:nvSpPr>
        <p:spPr>
          <a:xfrm>
            <a:off x="1326102" y="4312605"/>
            <a:ext cx="5215631" cy="51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관리자로 로그인 후</a:t>
            </a:r>
            <a:r>
              <a:rPr lang="en-US" altLang="ko-KR"/>
              <a:t>,</a:t>
            </a:r>
            <a:r>
              <a:rPr lang="ko-KR" altLang="en-US"/>
              <a:t> 열람 가능한 상태로 바꾸면 다른 사람들도 열람 가능한 상태로 바뀐다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2614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파일 업로드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011" y="1890752"/>
            <a:ext cx="5444971" cy="228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0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파일 다운로드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8095" y="2339014"/>
            <a:ext cx="5569812" cy="1789519"/>
          </a:xfrm>
          <a:prstGeom prst="rect">
            <a:avLst/>
          </a:prstGeom>
        </p:spPr>
      </p:pic>
      <p:cxnSp>
        <p:nvCxnSpPr>
          <p:cNvPr id="97" name="화살표 96"/>
          <p:cNvCxnSpPr/>
          <p:nvPr/>
        </p:nvCxnSpPr>
        <p:spPr>
          <a:xfrm rot="5400000" flipH="1" flipV="1">
            <a:off x="4261509" y="3587392"/>
            <a:ext cx="615704" cy="45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가로 글상자 97"/>
          <p:cNvSpPr txBox="1"/>
          <p:nvPr/>
        </p:nvSpPr>
        <p:spPr>
          <a:xfrm>
            <a:off x="3306385" y="4116272"/>
            <a:ext cx="2031300" cy="30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클릭하여 다운로드한다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836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u="none" strike="noStrike" cap="none"/>
                        <a:t>C</a:t>
                      </a:r>
                      <a:r>
                        <a:rPr lang="en-US" altLang="ko-KR" sz="1000" u="none" strike="noStrike" cap="none"/>
                        <a:t>OM</a:t>
                      </a:r>
                      <a:r>
                        <a:rPr lang="ko-KR" sz="1000" u="none" strike="noStrike" cap="none"/>
                        <a:t>-</a:t>
                      </a:r>
                      <a:r>
                        <a:rPr lang="en-US" altLang="ko-KR" sz="1000" u="none" strike="noStrike" cap="none"/>
                        <a:t>10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뉴스 목록 확인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8218" y="1634457"/>
            <a:ext cx="5018254" cy="2491975"/>
          </a:xfrm>
          <a:prstGeom prst="rect">
            <a:avLst/>
          </a:prstGeom>
        </p:spPr>
      </p:pic>
      <p:cxnSp>
        <p:nvCxnSpPr>
          <p:cNvPr id="95" name="화살표 94"/>
          <p:cNvCxnSpPr/>
          <p:nvPr/>
        </p:nvCxnSpPr>
        <p:spPr>
          <a:xfrm rot="16200000" flipV="1">
            <a:off x="1025122" y="3213766"/>
            <a:ext cx="1862898" cy="4473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가로 글상자 95"/>
          <p:cNvSpPr txBox="1"/>
          <p:nvPr/>
        </p:nvSpPr>
        <p:spPr>
          <a:xfrm>
            <a:off x="1653982" y="4479381"/>
            <a:ext cx="4399392" cy="300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검색어를 입력하고 확인 버튼을 누른다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907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528310691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607830150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/>
                        <a:t>PAY-01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포인트가 </a:t>
                      </a:r>
                      <a:r>
                        <a:rPr lang="ko-KR" altLang="en-US" sz="1000" u="none" strike="noStrike" cap="none" dirty="0" err="1"/>
                        <a:t>갖고있는</a:t>
                      </a:r>
                      <a:r>
                        <a:rPr lang="ko-KR" altLang="en-US" sz="1000" u="none" strike="noStrike" cap="none" dirty="0"/>
                        <a:t> 양을 초과할 경우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xmlns="" id="{2CDD6771-9C66-0708-269A-9F163DE4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768" y="1569719"/>
            <a:ext cx="3578691" cy="32325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C7EE03B-0E34-7078-B313-D8532AC26FF9}"/>
              </a:ext>
            </a:extLst>
          </p:cNvPr>
          <p:cNvSpPr/>
          <p:nvPr/>
        </p:nvSpPr>
        <p:spPr>
          <a:xfrm>
            <a:off x="2357438" y="3467100"/>
            <a:ext cx="1300162" cy="652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12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311700" y="1206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dirty="0"/>
              <a:t>테스트 항목</a:t>
            </a:r>
            <a:endParaRPr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89632"/>
              </p:ext>
            </p:extLst>
          </p:nvPr>
        </p:nvGraphicFramePr>
        <p:xfrm>
          <a:off x="388152" y="785194"/>
          <a:ext cx="8521701" cy="3121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640"/>
                <a:gridCol w="719131"/>
                <a:gridCol w="1544532"/>
                <a:gridCol w="481263"/>
                <a:gridCol w="895149"/>
                <a:gridCol w="3782794"/>
                <a:gridCol w="834192"/>
              </a:tblGrid>
              <a:tr h="819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No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대 항 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중 항 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시험번호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시험항목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검증방안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비고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 dirty="0">
                          <a:effectLst/>
                        </a:rPr>
                        <a:t>25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선생님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INS-01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과목별 선생님 목록 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과목별로 선생님 목록 나열되는지 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INS-02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상세 페이지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선생님별 상세 페이지 접속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하위 게시판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INS-03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선생님별 하위 게시판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선생님별 하위 게시판 구분되는지 확인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커뮤니티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글 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글 목록 및 상세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글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게시글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글 작성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목록에서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댓글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게시글의 댓글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게시글 내 댓글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글 추천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게시글 추천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게시글 내 추천 버튼 동작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글 신고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게시글 신고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게시글 내 신고 버튼 동작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블라인드 처리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블라인드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게시글 </a:t>
                      </a:r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</a:rPr>
                        <a:t>건 이상 신고 시 블라인드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블라인드 처리 해제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블라인드 처리 해제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자유게시판 블라인드 된 게시글 관리자가 해제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자료실 업로드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파일 업로드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자료실 내 파일 정상 업로드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자료실 다운로드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파일 다운로드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자료실 내 파일 정상 다운로드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뉴스 게시판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COM-07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뉴스 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검색한 내용의 뉴스 목록 나열되는지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구매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결제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결제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PAY-01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결제 및 포인트 사용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결제 완료 메시지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631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39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결제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PAY-02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결제 후 구매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결제 완료 후 구매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631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구매 확정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PAY-03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구매 확정 처리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구매한 강의 구매 확정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192874586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573477482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PAY-02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결제창</a:t>
                      </a:r>
                      <a:r>
                        <a:rPr lang="ko-KR" altLang="en-US" sz="1000" u="none" strike="noStrike" cap="none" dirty="0"/>
                        <a:t> 확인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xmlns="" id="{9998ADE8-62B4-A908-A4CB-955AA41D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40" y="1653730"/>
            <a:ext cx="3181775" cy="32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2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313833394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PAY-03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구매 내역 확인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xmlns="" id="{D41CB2D9-CC33-7BF8-3413-119A5C9C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19" y="1615628"/>
            <a:ext cx="3873311" cy="33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8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2981661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21992502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smtClean="0"/>
                        <a:t>STU-01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성적표 목록 확인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01 –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성적표 목록의 성적 전체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971550" y="1575316"/>
            <a:ext cx="2990949" cy="40472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228538" y="1647825"/>
            <a:ext cx="533400" cy="2476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133475" y="1990725"/>
            <a:ext cx="0" cy="2571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56793"/>
          <a:stretch/>
        </p:blipFill>
        <p:spPr>
          <a:xfrm>
            <a:off x="971549" y="2247900"/>
            <a:ext cx="2990950" cy="107632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50944" y="3024553"/>
            <a:ext cx="328244" cy="1815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47890" y="2924525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49" y="3306142"/>
            <a:ext cx="4438231" cy="1657204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3748896" y="3177554"/>
            <a:ext cx="0" cy="2571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00298" y="3433192"/>
            <a:ext cx="1913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강사</a:t>
            </a:r>
            <a:r>
              <a:rPr lang="en-US" altLang="ko-KR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선생님</a:t>
            </a:r>
            <a:r>
              <a:rPr lang="en-US" altLang="ko-KR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계정으로 로그인한 경우 모든 학생들의 성적을 볼 수 있음</a:t>
            </a:r>
            <a:r>
              <a:rPr lang="en-US" altLang="ko-KR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29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365414436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993503496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STU-02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성적표 목록 확인</a:t>
                      </a:r>
                      <a:r>
                        <a:rPr lang="en-US" altLang="ko-KR" sz="1000" u="none" strike="noStrike" smtClean="0">
                          <a:effectLst/>
                        </a:rPr>
                        <a:t>02 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로그인한 아이디의 성적 목록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913443" y="2297459"/>
            <a:ext cx="2990949" cy="404721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075368" y="2712868"/>
            <a:ext cx="1318" cy="18507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53602"/>
          <a:stretch/>
        </p:blipFill>
        <p:spPr>
          <a:xfrm>
            <a:off x="913442" y="2904395"/>
            <a:ext cx="2732942" cy="114600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341238" y="3687756"/>
            <a:ext cx="328244" cy="1815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97702" y="3530375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18239" y="3018195"/>
            <a:ext cx="142458" cy="350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392" y="2874711"/>
            <a:ext cx="2804659" cy="10190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40000" y="2651517"/>
            <a:ext cx="2533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강감찬 학생의 아이디로 로그인 되어 있기 때문에</a:t>
            </a:r>
            <a:r>
              <a:rPr lang="en-US" altLang="ko-KR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강감찬 학생에 대한 성적만 목록에 표시됨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195392" y="2375995"/>
            <a:ext cx="533400" cy="2476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0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328991421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539483720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STU-03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성적표 상세보기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겅적표의 성적 상세 보기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924659" y="1528425"/>
            <a:ext cx="2990949" cy="40472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1086584" y="1943834"/>
            <a:ext cx="1318" cy="18507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b="53602"/>
          <a:stretch/>
        </p:blipFill>
        <p:spPr>
          <a:xfrm>
            <a:off x="924658" y="2135361"/>
            <a:ext cx="2732942" cy="114600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2352454" y="2918722"/>
            <a:ext cx="328244" cy="1815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08918" y="2761341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729455" y="2249161"/>
            <a:ext cx="142458" cy="350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08" y="1770471"/>
            <a:ext cx="2804659" cy="1019089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6284158" y="2098454"/>
            <a:ext cx="328244" cy="1815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60688" y="1944883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164958" y="2752035"/>
            <a:ext cx="1544" cy="16668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791" y="2943132"/>
            <a:ext cx="3072302" cy="1918074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3196055" y="1612439"/>
            <a:ext cx="533400" cy="2476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16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742965859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41165728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STU-04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성적표 입력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</a:t>
                      </a:r>
                      <a:r>
                        <a:rPr lang="en-US" altLang="ko-KR" sz="1000" u="none" strike="noStrike" baseline="0" smtClean="0">
                          <a:effectLst/>
                        </a:rPr>
                        <a:t> </a:t>
                      </a:r>
                      <a:r>
                        <a:rPr lang="ko-KR" altLang="en-US" sz="1000" u="none" strike="noStrike" baseline="0" smtClean="0">
                          <a:effectLst/>
                        </a:rPr>
                        <a:t>성적표에 성적 입력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924659" y="1528425"/>
            <a:ext cx="2990949" cy="404721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086584" y="1943834"/>
            <a:ext cx="1318" cy="18507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53602"/>
          <a:stretch/>
        </p:blipFill>
        <p:spPr>
          <a:xfrm>
            <a:off x="924658" y="2135361"/>
            <a:ext cx="2732942" cy="1146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8918" y="2761341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52455" y="2906995"/>
            <a:ext cx="328244" cy="1815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200403" y="1606961"/>
            <a:ext cx="533400" cy="2476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078722" y="3184399"/>
            <a:ext cx="4348" cy="19392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58" y="3378327"/>
            <a:ext cx="3245099" cy="1219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9021" y="4270784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24657" y="4394952"/>
            <a:ext cx="205810" cy="1517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832" y="1592646"/>
            <a:ext cx="1653824" cy="2411957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4054854" y="3591951"/>
            <a:ext cx="170958" cy="744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8458" y="4308922"/>
            <a:ext cx="3870724" cy="417569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H="1">
            <a:off x="4758039" y="4080343"/>
            <a:ext cx="1530" cy="10550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363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45602671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440560775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STU-05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성적표 삭제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</a:t>
                      </a:r>
                      <a:r>
                        <a:rPr lang="en-US" altLang="ko-KR" sz="1000" u="none" strike="noStrike" baseline="0" smtClean="0">
                          <a:effectLst/>
                        </a:rPr>
                        <a:t> </a:t>
                      </a:r>
                      <a:r>
                        <a:rPr lang="ko-KR" altLang="en-US" sz="1000" u="none" strike="noStrike" baseline="0" smtClean="0">
                          <a:effectLst/>
                        </a:rPr>
                        <a:t>성적표에서 성적 삭제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924659" y="1528425"/>
            <a:ext cx="2990949" cy="404721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086584" y="1943834"/>
            <a:ext cx="1318" cy="18507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53602"/>
          <a:stretch/>
        </p:blipFill>
        <p:spPr>
          <a:xfrm>
            <a:off x="924658" y="2135361"/>
            <a:ext cx="2732942" cy="1146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8918" y="2761341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52650" y="2906282"/>
            <a:ext cx="328244" cy="1815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200403" y="1606961"/>
            <a:ext cx="533400" cy="2476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078722" y="3184399"/>
            <a:ext cx="4348" cy="19392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58" y="3378327"/>
            <a:ext cx="3245099" cy="121920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681148" y="3520799"/>
            <a:ext cx="211015" cy="14149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85018" y="3349536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192" y="1993380"/>
            <a:ext cx="2746513" cy="1456183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4121761" y="3378327"/>
            <a:ext cx="144126" cy="23803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05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125067220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i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400545286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STU-06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성적표 수정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성적표에서 성적 수정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99" y="1539774"/>
            <a:ext cx="2803951" cy="121920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113704" y="1679778"/>
            <a:ext cx="211015" cy="14149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17574" y="1528425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17" y="2710111"/>
            <a:ext cx="2466788" cy="223135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523138" y="2562051"/>
            <a:ext cx="10" cy="14238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2065664" y="4757969"/>
            <a:ext cx="211015" cy="14149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69534" y="4606616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455606" y="2719470"/>
            <a:ext cx="177826" cy="310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809" y="1823313"/>
            <a:ext cx="3066751" cy="163883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725650" y="3132353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923068" y="3456491"/>
            <a:ext cx="705203" cy="2727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0190" y="3367898"/>
            <a:ext cx="1569933" cy="152507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020483" y="3310597"/>
            <a:ext cx="495247" cy="1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821780" y="3283706"/>
            <a:ext cx="211015" cy="14149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7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358986502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644272271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STU-07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학습계획표 목록 확인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학습계획표 캘린더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924659" y="1528425"/>
            <a:ext cx="2990949" cy="404721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086584" y="1943834"/>
            <a:ext cx="1318" cy="18507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53602"/>
          <a:stretch/>
        </p:blipFill>
        <p:spPr>
          <a:xfrm>
            <a:off x="924658" y="2135361"/>
            <a:ext cx="2732942" cy="1146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9932" y="2756652"/>
            <a:ext cx="403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563664" y="2901593"/>
            <a:ext cx="328244" cy="1815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200403" y="1606961"/>
            <a:ext cx="533400" cy="2476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3" y="1943834"/>
            <a:ext cx="3018689" cy="2961101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3547916" y="3151163"/>
            <a:ext cx="219367" cy="14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3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589756106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298478435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STU-08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학습계획표 일정 등록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학습계획표 캘린더 일정 등록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73" y="1526400"/>
            <a:ext cx="2236575" cy="22484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16"/>
          <a:stretch/>
        </p:blipFill>
        <p:spPr>
          <a:xfrm>
            <a:off x="934333" y="1526400"/>
            <a:ext cx="2549766" cy="23656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8523" y="1615986"/>
            <a:ext cx="4093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27624" y="1759282"/>
            <a:ext cx="263943" cy="13702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463302" y="2579077"/>
            <a:ext cx="156970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77" y="3962933"/>
            <a:ext cx="2205656" cy="707121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3407901" y="3774831"/>
            <a:ext cx="152400" cy="20285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809" y="3817512"/>
            <a:ext cx="2502482" cy="1123286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5" idx="3"/>
          </p:cNvCxnSpPr>
          <p:nvPr/>
        </p:nvCxnSpPr>
        <p:spPr>
          <a:xfrm flipV="1">
            <a:off x="3337833" y="4316493"/>
            <a:ext cx="282439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4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311700" y="1206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테스트 항목</a:t>
            </a:r>
            <a:endParaRPr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059548"/>
              </p:ext>
            </p:extLst>
          </p:nvPr>
        </p:nvGraphicFramePr>
        <p:xfrm>
          <a:off x="330401" y="704460"/>
          <a:ext cx="8521701" cy="4227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640"/>
                <a:gridCol w="719131"/>
                <a:gridCol w="1506030"/>
                <a:gridCol w="519764"/>
                <a:gridCol w="1241659"/>
                <a:gridCol w="3436285"/>
                <a:gridCol w="834192"/>
              </a:tblGrid>
              <a:tr h="819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No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대 항 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중 항 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시험번호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시험항목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검증방안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비고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 dirty="0">
                          <a:effectLst/>
                        </a:rPr>
                        <a:t>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나의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학습방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성적표 목록 확인</a:t>
                      </a:r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성적표 목록에 성적 전체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아이디 로그인 후 성적표 목록에 학생 전체의 성적이 잘 출력 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성적표 목록 확인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로그인한 아이디의 성적 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 후 성적표 목록 게시판에 진입 했을 때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학생 이름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을 보고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성적표 상세보기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성적표의 성적 상세 보기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 후 성적표 목록 게시판 성적들의 우측 상세보기 버튼을 클릭하여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성적표 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성적표에 성적 입력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아이디로 성적 입력 버튼 클릭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입력폼 출력과  등록 버튼 클릭 후 입력이 잘 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성적표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성적표에서 성적 삭제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아이디로 목록 우측 삭제 버튼 클릭 후 삭제가 되는 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성적표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성적표에서 성적 수정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아이디로 상세보기에서 수정 버튼 클릭 후 수정 폼과 등록 버튼 클릭 후 수정이 잘 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8199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학습계획표 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학습계획표 캘린더 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 후 캘린더에 사용자 자신의 일정이 잘 나와있는지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학습계획표 일정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학습계획표 캘린더 일정 등록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 후 일정 등록 버튼 클릭 했을 때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팝업창으로 입력 폼과 등록 버튼 작동하는지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학습계획표 일정 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학습계획표 일정 상세보기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로그인 후 일정명이 적혀있는 색상의 일자바를 클릭했을 때 상세정보 팝업창이 나오는지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학습계획표 일정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학습계획표 일정 삭제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일정 상세보기에서 삭제 버튼을 눌렀을 때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삭제가 잘 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학습계획표 일정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학습계획표 일정 수정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일장 상세보기 팝업창에서 수정 버튼을 눌렀을 때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수정폼과 등록버튼이 잘 작동하는지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나의 강의실 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 dirty="0">
                          <a:effectLst/>
                        </a:rPr>
                        <a:t>회원이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수강신청한</a:t>
                      </a:r>
                      <a:r>
                        <a:rPr lang="ko-KR" altLang="en-US" sz="800" u="none" strike="noStrike" dirty="0">
                          <a:effectLst/>
                        </a:rPr>
                        <a:t> 강좌리스트 확인가능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나의 강의실 클릭 후 나의 학습실 메인 창에서 리스트 확인이 가능하다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정보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강의의 상세 정보 확인 가능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나의 강의실 클릭 후 원하는 강의의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학습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버튼을 클릭하여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강좌소개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메뉴 클릭하여 리스트 잘 나오는 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동영상 시청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동영상 시청 가능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나의 강의실 클릭 후 원하는 강의의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학습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버튼을 클릭하여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강좌목차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메뉴 클릭하고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학습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버튼을 눌러 동영상이 나오는 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공지사항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공지사항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나의 강의실 클릭 후 원하는 강의의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학습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버튼을 클릭하여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공지사항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메뉴 클릭하여 리스트 잘 나오는 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</a:t>
                      </a:r>
                      <a:r>
                        <a:rPr lang="en-US" altLang="ko-KR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</a:t>
                      </a:r>
                      <a:r>
                        <a:rPr lang="en-US" altLang="ko-KR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나의 강의실 클릭 후 원하는 강의의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학습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버튼을 클릭하여 </a:t>
                      </a:r>
                      <a:r>
                        <a:rPr lang="en-US" altLang="ko-KR" sz="800" u="none" strike="noStrike">
                          <a:effectLst/>
                        </a:rPr>
                        <a:t>[QnA] </a:t>
                      </a:r>
                      <a:r>
                        <a:rPr lang="ko-KR" altLang="en-US" sz="800" u="none" strike="noStrike">
                          <a:effectLst/>
                        </a:rPr>
                        <a:t>메뉴 클릭하여 리스트 잘 나오는 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수강후기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수강후기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나의 강의실 클릭 후 원하는 강의의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학습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버튼을 클릭하여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수강후기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메뉴 클릭하여 리스트 잘 나오는 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자료실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STU-18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수강신청한 강의 자료실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나의 강의실 클릭 후 원하는 강의의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학습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버튼을 클릭하여 </a:t>
                      </a:r>
                      <a:r>
                        <a:rPr lang="en-US" altLang="ko-KR" sz="800" u="none" strike="noStrike">
                          <a:effectLst/>
                        </a:rPr>
                        <a:t>[</a:t>
                      </a:r>
                      <a:r>
                        <a:rPr lang="ko-KR" altLang="en-US" sz="800" u="none" strike="noStrike">
                          <a:effectLst/>
                        </a:rPr>
                        <a:t>강좌소개</a:t>
                      </a:r>
                      <a:r>
                        <a:rPr lang="en-US" altLang="ko-KR" sz="800" u="none" strike="noStrike">
                          <a:effectLst/>
                        </a:rPr>
                        <a:t>] </a:t>
                      </a:r>
                      <a:r>
                        <a:rPr lang="ko-KR" altLang="en-US" sz="800" u="none" strike="noStrike">
                          <a:effectLst/>
                        </a:rPr>
                        <a:t>메뉴 클릭하여 리스트 잘 나오는 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999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510771429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925023213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STU-09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학습계획표 일정 상세보기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학습계획표 일정 상세보기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20" y="2542042"/>
            <a:ext cx="2502482" cy="1123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98" y="3013377"/>
            <a:ext cx="391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980400" y="3156673"/>
            <a:ext cx="223540" cy="139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40" y="2542042"/>
            <a:ext cx="2236909" cy="1123286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3805616" y="3113651"/>
            <a:ext cx="156970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0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548116449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904889156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STU-10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smtClean="0">
                          <a:effectLst/>
                        </a:rPr>
                        <a:t>학습계획표 일정 삭제 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학습계획표 일정 삭제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96" y="1533645"/>
            <a:ext cx="3262956" cy="183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4722" y="1924215"/>
            <a:ext cx="391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743824" y="2067511"/>
            <a:ext cx="223540" cy="139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181652" y="2508468"/>
            <a:ext cx="156970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20" y="1533644"/>
            <a:ext cx="2333502" cy="183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32207" y="2973202"/>
            <a:ext cx="391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31309" y="3116498"/>
            <a:ext cx="223540" cy="139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912919" y="3274564"/>
            <a:ext cx="504701" cy="27022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27" y="3649057"/>
            <a:ext cx="2693753" cy="76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37" y="3544784"/>
            <a:ext cx="2470770" cy="137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3912919" y="4031358"/>
            <a:ext cx="252350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672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89" y="1608193"/>
            <a:ext cx="2554920" cy="183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51" y="1603523"/>
            <a:ext cx="3086568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787555377"/>
              </p:ext>
            </p:extLst>
          </p:nvPr>
        </p:nvGraphicFramePr>
        <p:xfrm>
          <a:off x="894467" y="950638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55006448"/>
              </p:ext>
            </p:extLst>
          </p:nvPr>
        </p:nvGraphicFramePr>
        <p:xfrm>
          <a:off x="894442" y="459940"/>
          <a:ext cx="7335157" cy="487650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STU-11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smtClean="0">
                          <a:effectLst/>
                        </a:rPr>
                        <a:t>학습계획표 일정 수정 확인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일정 상세보기 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팝업창에서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수정 버튼을 눌렀을 때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수정폼과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등록버튼이 잘 작동하는지 확인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(1)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4021419" y="2456657"/>
            <a:ext cx="156970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889984" y="2321880"/>
            <a:ext cx="223540" cy="139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640423" y="3161926"/>
            <a:ext cx="223540" cy="139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006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1" y="1608193"/>
            <a:ext cx="2554920" cy="183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62" y="1598508"/>
            <a:ext cx="2952759" cy="164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733887885"/>
              </p:ext>
            </p:extLst>
          </p:nvPr>
        </p:nvGraphicFramePr>
        <p:xfrm>
          <a:off x="894467" y="950638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4283364781"/>
              </p:ext>
            </p:extLst>
          </p:nvPr>
        </p:nvGraphicFramePr>
        <p:xfrm>
          <a:off x="894442" y="459940"/>
          <a:ext cx="7335157" cy="487650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STU-11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smtClean="0">
                          <a:effectLst/>
                        </a:rPr>
                        <a:t>학습계획표 일정 수정 확인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일정 상세보기 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팝업창에서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수정 버튼을 눌렀을 때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수정폼과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등록버튼이 잘 작동하는지 확인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(2)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3559902" y="2456657"/>
            <a:ext cx="156970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431902" y="3180222"/>
            <a:ext cx="223540" cy="139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034471" y="2936899"/>
            <a:ext cx="391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33573" y="3080195"/>
            <a:ext cx="223540" cy="139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420793" y="3241964"/>
            <a:ext cx="385507" cy="31083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39" y="3693142"/>
            <a:ext cx="2599343" cy="73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3535061" y="4060378"/>
            <a:ext cx="156970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508" y="3621196"/>
            <a:ext cx="2630358" cy="83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16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4219989195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dirty="0"/>
                        <a:t>                                                                              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222128763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</a:t>
                      </a:r>
                      <a:r>
                        <a:rPr lang="ko-KR" sz="1000" u="none" strike="noStrike" cap="none" dirty="0" smtClean="0"/>
                        <a:t>-</a:t>
                      </a:r>
                      <a:r>
                        <a:rPr lang="en-US" altLang="ko-KR" sz="1000" u="none" strike="noStrike" cap="none" dirty="0"/>
                        <a:t>12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회원이 수강신청한 강좌리스트 확인가능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0FFF27F-7892-F53B-E9DA-B45C94A5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74" y="1687895"/>
            <a:ext cx="5624463" cy="30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2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dirty="0"/>
                        <a:t>                                                                              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861356520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</a:t>
                      </a:r>
                      <a:r>
                        <a:rPr lang="ko-KR" sz="1000" u="none" strike="noStrike" cap="none" dirty="0" smtClean="0"/>
                        <a:t>-</a:t>
                      </a:r>
                      <a:r>
                        <a:rPr lang="en-US" altLang="ko-KR" sz="1000" u="none" strike="noStrike" cap="none" dirty="0"/>
                        <a:t>13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수강신청한 강의의 상세 정보 확인 가능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122CA02-6F1F-92FE-B149-BC90F572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871" y="1639612"/>
            <a:ext cx="2310301" cy="31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22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dirty="0"/>
                        <a:t>                                                                              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42534168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</a:t>
                      </a:r>
                      <a:r>
                        <a:rPr lang="ko-KR" sz="1000" u="none" strike="noStrike" cap="none" dirty="0" smtClean="0"/>
                        <a:t>-</a:t>
                      </a:r>
                      <a:r>
                        <a:rPr lang="en-US" altLang="ko-KR" sz="1000" u="none" strike="noStrike" cap="none" dirty="0"/>
                        <a:t>14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수강신청한 강의 동영상 시청 가능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69E4973-91D6-93E7-0C5F-13C076B61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43" y="1673958"/>
            <a:ext cx="4231696" cy="13965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1D4D96C-BFDD-4CEA-9773-DDEE2A334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755" y="3070488"/>
            <a:ext cx="3083804" cy="1830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E1D9967-95DC-E4EB-FB4B-5DFFD5D7FCE4}"/>
              </a:ext>
            </a:extLst>
          </p:cNvPr>
          <p:cNvSpPr txBox="1"/>
          <p:nvPr/>
        </p:nvSpPr>
        <p:spPr>
          <a:xfrm>
            <a:off x="4272742" y="3926651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영상 재생 팝업</a:t>
            </a:r>
          </a:p>
        </p:txBody>
      </p:sp>
    </p:spTree>
    <p:extLst>
      <p:ext uri="{BB962C8B-B14F-4D97-AF65-F5344CB8AC3E}">
        <p14:creationId xmlns:p14="http://schemas.microsoft.com/office/powerpoint/2010/main" val="3035702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dirty="0"/>
                        <a:t>                                                                              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814165820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</a:t>
                      </a:r>
                      <a:r>
                        <a:rPr lang="ko-KR" sz="1000" u="none" strike="noStrike" cap="none" dirty="0" smtClean="0"/>
                        <a:t>-</a:t>
                      </a:r>
                      <a:r>
                        <a:rPr lang="en-US" altLang="ko-KR" sz="1000" u="none" strike="noStrike" cap="none" dirty="0"/>
                        <a:t>15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수강신청한 강의 공지사항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50" name="Picture 2" descr="C:\Users\db400tea\Downloads\image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" y="2574337"/>
            <a:ext cx="5454015" cy="104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43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dirty="0"/>
                        <a:t>                                                                              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625235161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</a:t>
                      </a:r>
                      <a:r>
                        <a:rPr lang="ko-KR" sz="1000" u="none" strike="noStrike" cap="none" dirty="0" smtClean="0"/>
                        <a:t>-</a:t>
                      </a:r>
                      <a:r>
                        <a:rPr lang="en-US" altLang="ko-KR" sz="1000" u="none" strike="noStrike" cap="none" dirty="0"/>
                        <a:t>16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수강신청한 강의 </a:t>
                      </a:r>
                      <a:r>
                        <a:rPr lang="en-US" altLang="ko-KR" sz="1000" u="none" strike="noStrike" dirty="0" err="1">
                          <a:effectLst/>
                        </a:rPr>
                        <a:t>QnA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85" y="2377884"/>
            <a:ext cx="5568187" cy="213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595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dirty="0"/>
                        <a:t>                                                                              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865647257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</a:t>
                      </a:r>
                      <a:r>
                        <a:rPr lang="ko-KR" sz="1000" u="none" strike="noStrike" cap="none" dirty="0" smtClean="0"/>
                        <a:t>-</a:t>
                      </a:r>
                      <a:r>
                        <a:rPr lang="en-US" altLang="ko-KR" sz="1000" u="none" strike="noStrike" cap="none" dirty="0"/>
                        <a:t>17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수강신청한 강의 수강후기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AutoShape 2" descr="image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 descr="C:\Users\db400tea\Downloads\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2" y="2527327"/>
            <a:ext cx="4970844" cy="167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8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311700" y="1206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테스트 항목</a:t>
            </a:r>
            <a:endParaRPr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818962"/>
              </p:ext>
            </p:extLst>
          </p:nvPr>
        </p:nvGraphicFramePr>
        <p:xfrm>
          <a:off x="320775" y="889635"/>
          <a:ext cx="8521701" cy="3525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640"/>
                <a:gridCol w="719131"/>
                <a:gridCol w="1236905"/>
                <a:gridCol w="480882"/>
                <a:gridCol w="1062373"/>
                <a:gridCol w="3923578"/>
                <a:gridCol w="834192"/>
              </a:tblGrid>
              <a:tr h="906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No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대 항 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중 항 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시험번호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시험항목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검증방안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effectLst/>
                        </a:rPr>
                        <a:t>비고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 dirty="0">
                          <a:effectLst/>
                        </a:rPr>
                        <a:t>59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고객센터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확인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목록 및 상세 글 보기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확인 및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목록 및 상세 글 보기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글 작성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FAQ </a:t>
                      </a:r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FAQ </a:t>
                      </a:r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u="none" strike="noStrike">
                          <a:effectLst/>
                        </a:rPr>
                        <a:t>FAQ </a:t>
                      </a:r>
                      <a:r>
                        <a:rPr lang="ko-KR" altLang="en-US" sz="800" u="none" strike="noStrike">
                          <a:effectLst/>
                        </a:rPr>
                        <a:t>목록 및 상세 내용 확인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상세보기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상세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관리자 아이디로 공지사항 작성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목록 및 상세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관리자 아이디로 공지사항 수정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목록 및 상세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관리자 아이디로 공지사항 삭제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목록에서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상세보기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상세보기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상세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작성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목록 및 상세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비밀글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비밀글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비밀글 작성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목록 및 상세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QNA </a:t>
                      </a:r>
                      <a:r>
                        <a:rPr lang="ko-KR" altLang="en-US" sz="800" u="none" strike="noStrike" dirty="0">
                          <a:effectLst/>
                        </a:rPr>
                        <a:t>수정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수정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목록 및 상세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삭제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HEL-11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QNA </a:t>
                      </a:r>
                      <a:r>
                        <a:rPr lang="ko-KR" altLang="en-US" sz="800" u="none" strike="noStrike">
                          <a:effectLst/>
                        </a:rPr>
                        <a:t>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u="none" strike="noStrike">
                          <a:effectLst/>
                        </a:rPr>
                        <a:t>QNA  </a:t>
                      </a:r>
                      <a:r>
                        <a:rPr lang="ko-KR" altLang="en-US" sz="800" u="none" strike="noStrike">
                          <a:effectLst/>
                        </a:rPr>
                        <a:t>삭제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목록에서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마이페이지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포인트 및 정보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MYP-01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마이페이지 정보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마이페이지 접속 후 화면에 올바른 정보 표기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결제 내역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MYP-02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결제 내역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결제한 내역 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신고한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MYP-03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신고한 글 확인 및 취소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신고한 글 목록 확인 및 취소 정상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작성한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MYP-04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작성한 글 확인 및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작성한 글 목록 확인 및 삭제 정상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추천한 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MYP-05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추천한 글 확인 및 취소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추천한 글 목록 확인 및 취소 정상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ADM-01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회원정보 조회 및 탈퇴 처리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관리자 권한으로 회원정보 조회 및 강퇴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관리 </a:t>
                      </a:r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ADM-02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등록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강의 목록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관리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ADM-03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강의 수정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강의 상세 페이지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80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관리</a:t>
                      </a:r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ADM-04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선생님 등록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회원 목록에 나열되는지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활동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ADM-05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게시글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게시글 목록 확인 및 삭제 정상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활동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ADM-06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댓글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댓글 목록 확인 및 삭제 정상 처리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  <a:tr h="9062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u="none" strike="noStrike">
                          <a:effectLst/>
                        </a:rPr>
                        <a:t>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ADM-07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작성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u="none" strike="noStrike">
                          <a:effectLst/>
                        </a:rPr>
                        <a:t>공지사항 작성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공지사항 목록에 나열되는지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4316" marR="4316" marT="4316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417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433093304"/>
              </p:ext>
            </p:extLst>
          </p:nvPr>
        </p:nvGraphicFramePr>
        <p:xfrm>
          <a:off x="894467" y="950638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en-US" altLang="ko-KR" sz="1000" dirty="0" smtClean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2634625837"/>
                  </a:ext>
                </a:extLst>
              </a:tr>
            </a:tbl>
          </a:graphicData>
        </a:graphic>
      </p:graphicFrame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158395721"/>
              </p:ext>
            </p:extLst>
          </p:nvPr>
        </p:nvGraphicFramePr>
        <p:xfrm>
          <a:off x="894442" y="501506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 smtClean="0"/>
                        <a:t>STU-18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수강신청한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 강의자료실 확인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-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나의 강의실 클릭 후 원하는 강의의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[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학습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]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버튼을 클릭하여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[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강좌소개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]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메뉴 클릭하여 리스트 잘 나오는 지 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27" y="1595284"/>
            <a:ext cx="2769857" cy="43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타원 18"/>
          <p:cNvSpPr/>
          <p:nvPr/>
        </p:nvSpPr>
        <p:spPr>
          <a:xfrm>
            <a:off x="2924728" y="1645131"/>
            <a:ext cx="459739" cy="23117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58" y="2120214"/>
            <a:ext cx="4071381" cy="128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타원 19"/>
          <p:cNvSpPr/>
          <p:nvPr/>
        </p:nvSpPr>
        <p:spPr>
          <a:xfrm>
            <a:off x="3843087" y="2996938"/>
            <a:ext cx="459739" cy="23117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60" y="3242789"/>
            <a:ext cx="3494739" cy="1738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787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528651464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-01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공지사항 확인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1940" y="2208608"/>
            <a:ext cx="5333999" cy="22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02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공지사항 상세보기 확인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4175" y="2240216"/>
            <a:ext cx="5693844" cy="12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46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공지사항 작성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4060" y="1725166"/>
            <a:ext cx="3865781" cy="1693167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83813" y="3610714"/>
            <a:ext cx="3781582" cy="9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949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공지사항 수정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5945" y="1629172"/>
            <a:ext cx="3891272" cy="170623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73412" y="3408799"/>
            <a:ext cx="4670933" cy="12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공지사항 삭제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0915" y="1701452"/>
            <a:ext cx="3571084" cy="9398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86553" y="2881241"/>
            <a:ext cx="4476223" cy="1921191"/>
          </a:xfrm>
          <a:prstGeom prst="rect">
            <a:avLst/>
          </a:prstGeom>
        </p:spPr>
      </p:pic>
      <p:cxnSp>
        <p:nvCxnSpPr>
          <p:cNvPr id="96" name="화살표 95"/>
          <p:cNvCxnSpPr/>
          <p:nvPr/>
        </p:nvCxnSpPr>
        <p:spPr>
          <a:xfrm>
            <a:off x="1364548" y="2284947"/>
            <a:ext cx="736740" cy="594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667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QNA 확인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2369" y="2407803"/>
            <a:ext cx="5624076" cy="15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47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QNA 상세보기 확인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2200" y="2304346"/>
            <a:ext cx="5650031" cy="14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33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QNA 작성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0911" y="1564241"/>
            <a:ext cx="4549897" cy="2015018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68136" y="3673038"/>
            <a:ext cx="4628834" cy="116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29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-0</a:t>
                      </a:r>
                      <a:r>
                        <a:rPr lang="en-US" altLang="ko-KR" sz="1000" u="none" strike="noStrike" cap="none"/>
                        <a:t>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QNA 비밀글 작성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9336" y="1576156"/>
            <a:ext cx="5060353" cy="2246026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30232" y="3640022"/>
            <a:ext cx="4572000" cy="881806"/>
          </a:xfrm>
          <a:prstGeom prst="rect">
            <a:avLst/>
          </a:prstGeom>
        </p:spPr>
      </p:pic>
      <p:sp>
        <p:nvSpPr>
          <p:cNvPr id="96" name="가로 글상자 95"/>
          <p:cNvSpPr txBox="1"/>
          <p:nvPr/>
        </p:nvSpPr>
        <p:spPr>
          <a:xfrm>
            <a:off x="1232987" y="4658304"/>
            <a:ext cx="4131009" cy="292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 작성 시 비밀번호를 입력하면 비밀글이 된다</a:t>
            </a:r>
            <a:r>
              <a:rPr lang="en-US" altLang="ko-KR"/>
              <a:t>.</a:t>
            </a:r>
          </a:p>
        </p:txBody>
      </p:sp>
      <p:cxnSp>
        <p:nvCxnSpPr>
          <p:cNvPr id="97" name="화살표 96"/>
          <p:cNvCxnSpPr/>
          <p:nvPr/>
        </p:nvCxnSpPr>
        <p:spPr>
          <a:xfrm rot="16200000" flipH="1">
            <a:off x="642280" y="3599240"/>
            <a:ext cx="2081291" cy="26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19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432281827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dirty="0"/>
                        <a:t>                                                                               </a:t>
                      </a:r>
                      <a:r>
                        <a:rPr lang="ko-KR" altLang="en-US" sz="1000" dirty="0"/>
                        <a:t>로그인 성공 시 상단에 로그인한 </a:t>
                      </a:r>
                      <a:r>
                        <a:rPr lang="ko-KR" altLang="en-US" sz="1000" dirty="0" err="1"/>
                        <a:t>회원아이디</a:t>
                      </a:r>
                      <a:r>
                        <a:rPr lang="ko-KR" altLang="en-US" sz="1000" dirty="0"/>
                        <a:t> 출력</a:t>
                      </a:r>
                      <a:endParaRPr lang="en-US" sz="10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869864185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CUS-01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올바른 정보로 로그인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0949F80-D9F2-7F89-B036-22D57CC7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74" y="1647772"/>
            <a:ext cx="2690288" cy="2997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2420373-02F6-CDA7-D584-D1B80611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274" y="2221447"/>
            <a:ext cx="3354657" cy="9248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0400309-E344-D1C3-1A0F-B66ED58D4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550" y="3515597"/>
            <a:ext cx="1619476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071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</a:t>
                      </a:r>
                      <a:r>
                        <a:rPr lang="en-US" altLang="ko-KR" sz="1000" u="none" strike="noStrike" cap="none"/>
                        <a:t>10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QNA 수정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6173" y="1668400"/>
            <a:ext cx="4834069" cy="165935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8612" y="3637933"/>
            <a:ext cx="4286776" cy="10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775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</a:t>
                      </a:r>
                      <a:r>
                        <a:rPr lang="en-US" altLang="ko-KR" sz="1000" u="none" strike="noStrike" cap="none"/>
                        <a:t>11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QNA 삭제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0904" y="1836390"/>
            <a:ext cx="4292039" cy="1102349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1838" y="3036397"/>
            <a:ext cx="4755132" cy="1462760"/>
          </a:xfrm>
          <a:prstGeom prst="rect">
            <a:avLst/>
          </a:prstGeom>
        </p:spPr>
      </p:pic>
      <p:cxnSp>
        <p:nvCxnSpPr>
          <p:cNvPr id="96" name="화살표 95"/>
          <p:cNvCxnSpPr/>
          <p:nvPr/>
        </p:nvCxnSpPr>
        <p:spPr>
          <a:xfrm rot="16200000" flipH="1">
            <a:off x="1271140" y="2807243"/>
            <a:ext cx="923556" cy="4525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694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/>
                        <a:t>박진권</a:t>
                      </a:r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백준철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dirty="0" smtClean="0"/>
                        <a:t>신승원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/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번호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/>
                        <a:t>HEL</a:t>
                      </a:r>
                      <a:r>
                        <a:rPr lang="ko-KR" sz="1000" u="none" strike="noStrike" cap="none"/>
                        <a:t>-</a:t>
                      </a:r>
                      <a:r>
                        <a:rPr lang="en-US" altLang="ko-KR" sz="1000" u="none" strike="noStrike" cap="none"/>
                        <a:t>12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FAQ 확인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2118" y="2059534"/>
            <a:ext cx="5572750" cy="25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45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855700539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580491714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MYP-01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포인트 및 정보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마이페이지 정보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32" y="4225701"/>
            <a:ext cx="2442284" cy="2161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532" y="2604919"/>
            <a:ext cx="3240262" cy="1594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733" y="1542756"/>
            <a:ext cx="3658267" cy="10355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1308" y="1522732"/>
            <a:ext cx="391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93495" y="1663573"/>
            <a:ext cx="223540" cy="8455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311769" y="2635349"/>
            <a:ext cx="194298" cy="18287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911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948" y="3211609"/>
            <a:ext cx="3101953" cy="1669880"/>
          </a:xfrm>
          <a:prstGeom prst="rect">
            <a:avLst/>
          </a:prstGeom>
        </p:spPr>
      </p:pic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117742437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387728619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MYP-02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결제 내역 확인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결제한 내역 목록 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92" y="1533378"/>
            <a:ext cx="3462804" cy="1756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0989" y="2226212"/>
            <a:ext cx="3914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33176" y="2367053"/>
            <a:ext cx="223540" cy="8455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953256" y="3175739"/>
            <a:ext cx="111792" cy="16499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254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161754764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437728925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MYP-03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신고한 글 확인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신고한 글 확인 및 취소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92" y="1533378"/>
            <a:ext cx="2994280" cy="1753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3758" y="2124885"/>
            <a:ext cx="4114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51040" y="2247057"/>
            <a:ext cx="178307" cy="7788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17" y="3227396"/>
            <a:ext cx="3084430" cy="167691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2715064" y="3189882"/>
            <a:ext cx="0" cy="15943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04030" y="3539616"/>
            <a:ext cx="4114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37151" y="3658400"/>
            <a:ext cx="178307" cy="1153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579" y="2391254"/>
            <a:ext cx="2669591" cy="1597255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899919" y="3639643"/>
            <a:ext cx="15861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40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1850764193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995676151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smtClean="0"/>
                        <a:t>MYP-04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smtClean="0">
                          <a:effectLst/>
                        </a:rPr>
                        <a:t>작성한 글 확인 </a:t>
                      </a:r>
                      <a:r>
                        <a:rPr lang="en-US" altLang="ko-KR" sz="1000" u="none" strike="noStrike" smtClean="0">
                          <a:effectLst/>
                        </a:rPr>
                        <a:t>– </a:t>
                      </a:r>
                      <a:r>
                        <a:rPr lang="ko-KR" altLang="en-US" sz="1000" u="none" strike="noStrike" smtClean="0">
                          <a:effectLst/>
                        </a:rPr>
                        <a:t>작성한 글 확인 및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45" y="3376245"/>
            <a:ext cx="2994280" cy="14913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45" y="1506558"/>
            <a:ext cx="2994280" cy="17537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040" y="1868292"/>
            <a:ext cx="4114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0269" y="1990464"/>
            <a:ext cx="178307" cy="7788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67117" y="3163062"/>
            <a:ext cx="0" cy="15943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42461" y="3709463"/>
            <a:ext cx="4114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027690" y="3831635"/>
            <a:ext cx="178307" cy="7788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752674" y="2883877"/>
            <a:ext cx="303511" cy="46549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956" y="1586276"/>
            <a:ext cx="2221128" cy="19384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54065" y="2042631"/>
            <a:ext cx="4114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smtClean="0">
                <a:solidFill>
                  <a:srgbClr val="FF0000"/>
                </a:solidFill>
              </a:rPr>
              <a:t>Click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9294" y="2164803"/>
            <a:ext cx="178307" cy="7788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437302" y="3444999"/>
            <a:ext cx="0" cy="15943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185" y="3646888"/>
            <a:ext cx="2396687" cy="12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88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25000"/>
              <a:buFont typeface="Arial"/>
              <a:buNone/>
              <a:defRPr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473155678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/>
                <a:gridCol w="713231"/>
                <a:gridCol w="713231"/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결과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b="1" u="none" strike="noStrike" cap="none"/>
                        <a:t>정상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테스터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신승원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검수자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  <a:tr h="870698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승인자</a:t>
                      </a:r>
                      <a:endParaRPr sz="10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447105400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/>
                <a:gridCol w="983906"/>
                <a:gridCol w="1478659"/>
                <a:gridCol w="3928109"/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altLang="ko-KR" sz="1000" u="none" strike="noStrike" cap="none" dirty="0" smtClean="0"/>
                        <a:t>MYP-05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1000" b="1" u="none" strike="noStrike" cap="none"/>
                        <a:t>시험 항목</a:t>
                      </a:r>
                      <a:endParaRPr sz="10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000" u="none" strike="noStrike" cap="none"/>
                        <a:t>추천한 글 확인 및 취소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2776" y="2112174"/>
            <a:ext cx="5422120" cy="21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757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159669890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511739033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회원정보 조회 및 탈퇴 처리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156C7F-A41F-7F93-2AEA-2353B5FC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580102"/>
            <a:ext cx="4953000" cy="27323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4C7227-16BB-633B-70C0-72B1AA5F1C31}"/>
              </a:ext>
            </a:extLst>
          </p:cNvPr>
          <p:cNvSpPr txBox="1"/>
          <p:nvPr/>
        </p:nvSpPr>
        <p:spPr>
          <a:xfrm>
            <a:off x="2800350" y="4386699"/>
            <a:ext cx="335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회원 목록 조회</a:t>
            </a:r>
          </a:p>
        </p:txBody>
      </p:sp>
    </p:spTree>
    <p:extLst>
      <p:ext uri="{BB962C8B-B14F-4D97-AF65-F5344CB8AC3E}">
        <p14:creationId xmlns:p14="http://schemas.microsoft.com/office/powerpoint/2010/main" val="1126089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140133556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회원정보 조회 및 탈퇴 처리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4C7227-16BB-633B-70C0-72B1AA5F1C31}"/>
              </a:ext>
            </a:extLst>
          </p:cNvPr>
          <p:cNvSpPr txBox="1"/>
          <p:nvPr/>
        </p:nvSpPr>
        <p:spPr>
          <a:xfrm>
            <a:off x="2800350" y="4386699"/>
            <a:ext cx="335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 err="1"/>
              <a:t>강퇴</a:t>
            </a:r>
            <a:r>
              <a:rPr lang="ko-KR" altLang="en-US" sz="1050" dirty="0"/>
              <a:t> 버튼을 통해 해당 회원 </a:t>
            </a:r>
            <a:r>
              <a:rPr lang="ko-KR" altLang="en-US" sz="1050" dirty="0" err="1"/>
              <a:t>강퇴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A983D34-5B16-19C2-D710-9C8C0DE6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35" y="1743075"/>
            <a:ext cx="2928174" cy="20764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D39ADFE-4723-B95C-1DED-9FE33ED73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209" y="2276577"/>
            <a:ext cx="2827790" cy="15429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75ECE0A-CAD4-333E-477C-3B7D9E345037}"/>
              </a:ext>
            </a:extLst>
          </p:cNvPr>
          <p:cNvSpPr/>
          <p:nvPr/>
        </p:nvSpPr>
        <p:spPr>
          <a:xfrm>
            <a:off x="2076450" y="3657600"/>
            <a:ext cx="238125" cy="161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61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2954485350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/>
                        <a:t>구예진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오세훈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751120042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CUS-0</a:t>
                      </a:r>
                      <a:r>
                        <a:rPr lang="en-US" altLang="ko-KR" sz="1000" u="none" strike="noStrike" cap="none" dirty="0"/>
                        <a:t>2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잘못된 정보로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066A88-802F-736D-2347-746ED4587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17" y="2316811"/>
            <a:ext cx="4224111" cy="13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704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766468148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2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강의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35CBA68-821B-561E-A510-48B6AF4CF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" b="2252"/>
          <a:stretch/>
        </p:blipFill>
        <p:spPr>
          <a:xfrm>
            <a:off x="1048696" y="1511726"/>
            <a:ext cx="2958661" cy="34472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A32AFF-1CF4-D249-A76C-0CEA868C5B61}"/>
              </a:ext>
            </a:extLst>
          </p:cNvPr>
          <p:cNvSpPr txBox="1"/>
          <p:nvPr/>
        </p:nvSpPr>
        <p:spPr>
          <a:xfrm>
            <a:off x="4079290" y="2946276"/>
            <a:ext cx="3352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강의 메뉴와</a:t>
            </a:r>
            <a:r>
              <a:rPr lang="en-US" altLang="ko-KR" sz="1050" dirty="0"/>
              <a:t> </a:t>
            </a:r>
            <a:r>
              <a:rPr lang="ko-KR" altLang="en-US" sz="1050" dirty="0"/>
              <a:t>선생님 페이지의 강의목록의</a:t>
            </a:r>
            <a:endParaRPr lang="en-US" altLang="ko-KR" sz="1050" dirty="0"/>
          </a:p>
          <a:p>
            <a:r>
              <a:rPr lang="en-US" altLang="ko-KR" sz="1050" dirty="0"/>
              <a:t>    </a:t>
            </a:r>
            <a:r>
              <a:rPr lang="ko-KR" altLang="en-US" sz="1050" dirty="0"/>
              <a:t>강의 등록 버튼을 통해 강의 등록</a:t>
            </a:r>
          </a:p>
        </p:txBody>
      </p:sp>
    </p:spTree>
    <p:extLst>
      <p:ext uri="{BB962C8B-B14F-4D97-AF65-F5344CB8AC3E}">
        <p14:creationId xmlns:p14="http://schemas.microsoft.com/office/powerpoint/2010/main" val="1334426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844248794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2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강의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A32AFF-1CF4-D249-A76C-0CEA868C5B61}"/>
              </a:ext>
            </a:extLst>
          </p:cNvPr>
          <p:cNvSpPr txBox="1"/>
          <p:nvPr/>
        </p:nvSpPr>
        <p:spPr>
          <a:xfrm>
            <a:off x="2408918" y="4192423"/>
            <a:ext cx="3352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이전 단계에서 입력한 강의 등록 확인</a:t>
            </a:r>
            <a:endParaRPr lang="en-US" altLang="ko-KR" sz="1050" dirty="0"/>
          </a:p>
          <a:p>
            <a:endParaRPr lang="ko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5D8A086-8BAF-70E8-81F9-D3380752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30" y="1693057"/>
            <a:ext cx="4169074" cy="2274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42025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135185388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 수정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B5F6E7F-CA8A-B3FF-169C-1ECCDBF9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96" y="1712214"/>
            <a:ext cx="3111246" cy="31112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18726C-5B8F-D8F6-9160-2EBECCDA366B}"/>
              </a:ext>
            </a:extLst>
          </p:cNvPr>
          <p:cNvSpPr txBox="1"/>
          <p:nvPr/>
        </p:nvSpPr>
        <p:spPr>
          <a:xfrm>
            <a:off x="4198942" y="3010322"/>
            <a:ext cx="335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강의 수정 버튼을 통해 수정 페이지 이동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4867BB7-6A6A-2848-27BE-75C39B0561D2}"/>
              </a:ext>
            </a:extLst>
          </p:cNvPr>
          <p:cNvSpPr/>
          <p:nvPr/>
        </p:nvSpPr>
        <p:spPr>
          <a:xfrm>
            <a:off x="2548071" y="2367344"/>
            <a:ext cx="238125" cy="161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D4FC8F5-96F3-53CE-E5F4-D69B1AAA4A33}"/>
              </a:ext>
            </a:extLst>
          </p:cNvPr>
          <p:cNvSpPr/>
          <p:nvPr/>
        </p:nvSpPr>
        <p:spPr>
          <a:xfrm>
            <a:off x="1125929" y="4636772"/>
            <a:ext cx="238125" cy="161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687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3289897141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 수정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18726C-5B8F-D8F6-9160-2EBECCDA366B}"/>
              </a:ext>
            </a:extLst>
          </p:cNvPr>
          <p:cNvSpPr txBox="1"/>
          <p:nvPr/>
        </p:nvSpPr>
        <p:spPr>
          <a:xfrm>
            <a:off x="2977399" y="4556602"/>
            <a:ext cx="335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수정된 내용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B8C3D1F-B7B8-7663-594C-0A907063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38" y="1542884"/>
            <a:ext cx="5134484" cy="29362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312B0C0-2FE1-E8C6-0271-D1EE26027D71}"/>
              </a:ext>
            </a:extLst>
          </p:cNvPr>
          <p:cNvSpPr/>
          <p:nvPr/>
        </p:nvSpPr>
        <p:spPr>
          <a:xfrm>
            <a:off x="3462471" y="3396044"/>
            <a:ext cx="378009" cy="177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3484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938293557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4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선생님 등록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55F69A-1670-5BA5-585A-DE411E6E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04" y="1592964"/>
            <a:ext cx="5654684" cy="2706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3E97D32-A4EE-5C51-44F1-73282580950D}"/>
              </a:ext>
            </a:extLst>
          </p:cNvPr>
          <p:cNvSpPr/>
          <p:nvPr/>
        </p:nvSpPr>
        <p:spPr>
          <a:xfrm>
            <a:off x="1350207" y="2571750"/>
            <a:ext cx="378009" cy="177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086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>
            <p:extLst>
              <p:ext uri="{D42A27DB-BD31-4B8C-83A1-F6EECF244321}">
                <p14:modId xmlns:p14="http://schemas.microsoft.com/office/powerpoint/2010/main" val="3057145343"/>
              </p:ext>
            </p:extLst>
          </p:nvPr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1142608728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4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선생님 등록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95953F6-AADA-9EDF-5BEE-A1BBC339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44" y="1565204"/>
            <a:ext cx="3852312" cy="32902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3E97D32-A4EE-5C51-44F1-73282580950D}"/>
              </a:ext>
            </a:extLst>
          </p:cNvPr>
          <p:cNvSpPr/>
          <p:nvPr/>
        </p:nvSpPr>
        <p:spPr>
          <a:xfrm>
            <a:off x="2895862" y="4677728"/>
            <a:ext cx="378009" cy="177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992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4C89FB0-6994-E3BD-554D-B6BF15F1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28" y="1694031"/>
            <a:ext cx="4892362" cy="27682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636187949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4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선생님 등록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(3)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3E97D32-A4EE-5C51-44F1-73282580950D}"/>
              </a:ext>
            </a:extLst>
          </p:cNvPr>
          <p:cNvSpPr/>
          <p:nvPr/>
        </p:nvSpPr>
        <p:spPr>
          <a:xfrm>
            <a:off x="2770632" y="3173540"/>
            <a:ext cx="768415" cy="164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42F8536-AEF3-0808-0A8F-CEF644FE360B}"/>
              </a:ext>
            </a:extLst>
          </p:cNvPr>
          <p:cNvSpPr txBox="1"/>
          <p:nvPr/>
        </p:nvSpPr>
        <p:spPr>
          <a:xfrm>
            <a:off x="2653606" y="4556602"/>
            <a:ext cx="335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선생님 등록 확인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8536000-A0FD-37AA-D11E-13DEDE962308}"/>
              </a:ext>
            </a:extLst>
          </p:cNvPr>
          <p:cNvSpPr/>
          <p:nvPr/>
        </p:nvSpPr>
        <p:spPr>
          <a:xfrm>
            <a:off x="4700707" y="3173540"/>
            <a:ext cx="511373" cy="164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961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560769218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5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게시글 관리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4D1EB2-00C8-9C66-C4B9-71AFA95E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67" y="1659784"/>
            <a:ext cx="4908629" cy="28070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B30BB7-6920-CCB9-D2A6-83080A09F834}"/>
              </a:ext>
            </a:extLst>
          </p:cNvPr>
          <p:cNvSpPr txBox="1"/>
          <p:nvPr/>
        </p:nvSpPr>
        <p:spPr>
          <a:xfrm>
            <a:off x="2653606" y="4556602"/>
            <a:ext cx="335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게시글 목록 확인 및 삭제 가능</a:t>
            </a:r>
          </a:p>
        </p:txBody>
      </p:sp>
    </p:spTree>
    <p:extLst>
      <p:ext uri="{BB962C8B-B14F-4D97-AF65-F5344CB8AC3E}">
        <p14:creationId xmlns:p14="http://schemas.microsoft.com/office/powerpoint/2010/main" val="6737523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2390885858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댓글 관리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562F90-A7CB-B54A-18F9-19122108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39" y="1633666"/>
            <a:ext cx="4890341" cy="27966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2A5F9-CA6D-F03D-3311-0B4F1FD63317}"/>
              </a:ext>
            </a:extLst>
          </p:cNvPr>
          <p:cNvSpPr txBox="1"/>
          <p:nvPr/>
        </p:nvSpPr>
        <p:spPr>
          <a:xfrm>
            <a:off x="2653606" y="4556602"/>
            <a:ext cx="335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모든 댓글 내용 확인 및 삭제 가능</a:t>
            </a:r>
          </a:p>
        </p:txBody>
      </p:sp>
    </p:spTree>
    <p:extLst>
      <p:ext uri="{BB962C8B-B14F-4D97-AF65-F5344CB8AC3E}">
        <p14:creationId xmlns:p14="http://schemas.microsoft.com/office/powerpoint/2010/main" val="2746726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ubTitle" idx="4294967295"/>
          </p:nvPr>
        </p:nvSpPr>
        <p:spPr>
          <a:xfrm>
            <a:off x="894443" y="21902"/>
            <a:ext cx="1514475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결과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894467" y="909072"/>
          <a:ext cx="7335131" cy="4074408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5908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161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테스트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698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결과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/>
                        <a:t>정상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테스터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/>
                        <a:t>백준철</a:t>
                      </a:r>
                      <a:endParaRPr lang="en-US" altLang="ko-KR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690674861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 err="1"/>
                        <a:t>검수자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smtClean="0"/>
                        <a:t>박진권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477076405"/>
                  </a:ext>
                </a:extLst>
              </a:tr>
              <a:tr h="870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u="none" strike="noStrike" cap="none" dirty="0"/>
                        <a:t>승인자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dirty="0" err="1" smtClean="0"/>
                        <a:t>구예진</a:t>
                      </a:r>
                      <a:endParaRPr lang="ko-KR" altLang="en-US"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34625837"/>
                  </a:ext>
                </a:extLst>
              </a:tr>
            </a:tbl>
          </a:graphicData>
        </a:graphic>
      </p:graphicFrame>
      <p:graphicFrame>
        <p:nvGraphicFramePr>
          <p:cNvPr id="93" name="Google Shape;93;p6"/>
          <p:cNvGraphicFramePr/>
          <p:nvPr>
            <p:extLst>
              <p:ext uri="{D42A27DB-BD31-4B8C-83A1-F6EECF244321}">
                <p14:modId xmlns:p14="http://schemas.microsoft.com/office/powerpoint/2010/main" val="4197139093"/>
              </p:ext>
            </p:extLst>
          </p:nvPr>
        </p:nvGraphicFramePr>
        <p:xfrm>
          <a:off x="894442" y="459940"/>
          <a:ext cx="7335157" cy="449132"/>
        </p:xfrm>
        <a:graphic>
          <a:graphicData uri="http://schemas.openxmlformats.org/drawingml/2006/table">
            <a:tbl>
              <a:tblPr>
                <a:noFill/>
                <a:tableStyleId>{7C4FDADD-DC1A-417F-A5AB-4B604E1E9717}</a:tableStyleId>
              </a:tblPr>
              <a:tblGrid>
                <a:gridCol w="94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3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8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81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번호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000" u="none" strike="noStrike" cap="none" dirty="0"/>
                        <a:t>ADM</a:t>
                      </a:r>
                      <a:r>
                        <a:rPr lang="ko-KR" sz="1000" u="none" strike="noStrike" cap="none" dirty="0"/>
                        <a:t>-0</a:t>
                      </a:r>
                      <a:r>
                        <a:rPr lang="en-US" altLang="ko-KR" sz="1000" u="none" strike="noStrike" cap="none" dirty="0"/>
                        <a:t>7</a:t>
                      </a:r>
                      <a:endParaRPr sz="10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시험 항목</a:t>
                      </a:r>
                      <a:endParaRPr sz="10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공지사항 작성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B5060C2-B387-75AF-3C26-005E4AF3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318" y="1688152"/>
            <a:ext cx="4259403" cy="24357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EFA3626-948B-A30F-6954-B8EBDD227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5" t="11000" r="72736" b="10529"/>
          <a:stretch/>
        </p:blipFill>
        <p:spPr>
          <a:xfrm>
            <a:off x="1097280" y="1929384"/>
            <a:ext cx="1243584" cy="21945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39F2E3-20D6-9CF5-90E3-45E851AF273F}"/>
              </a:ext>
            </a:extLst>
          </p:cNvPr>
          <p:cNvSpPr txBox="1"/>
          <p:nvPr/>
        </p:nvSpPr>
        <p:spPr>
          <a:xfrm>
            <a:off x="2020824" y="4556602"/>
            <a:ext cx="4334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사이드바의 공지사항 작성 메뉴로 작성 페이지로 이동하여 작성</a:t>
            </a:r>
          </a:p>
        </p:txBody>
      </p:sp>
    </p:spTree>
    <p:extLst>
      <p:ext uri="{BB962C8B-B14F-4D97-AF65-F5344CB8AC3E}">
        <p14:creationId xmlns:p14="http://schemas.microsoft.com/office/powerpoint/2010/main" val="17982515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4065</Words>
  <Application>Microsoft Office PowerPoint</Application>
  <PresentationFormat>화면 슬라이드 쇼(16:9)</PresentationFormat>
  <Paragraphs>1948</Paragraphs>
  <Slides>99</Slides>
  <Notes>99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0" baseType="lpstr"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db400tea</dc:creator>
  <cp:lastModifiedBy>db400tea</cp:lastModifiedBy>
  <cp:revision>135</cp:revision>
  <dcterms:modified xsi:type="dcterms:W3CDTF">2023-10-24T01:27:14Z</dcterms:modified>
  <cp:version/>
</cp:coreProperties>
</file>